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256" r:id="rId2"/>
    <p:sldId id="298" r:id="rId3"/>
    <p:sldId id="299" r:id="rId4"/>
    <p:sldId id="300" r:id="rId5"/>
    <p:sldId id="301" r:id="rId6"/>
    <p:sldId id="302" r:id="rId7"/>
    <p:sldId id="303" r:id="rId8"/>
    <p:sldId id="304" r:id="rId9"/>
    <p:sldId id="258" r:id="rId10"/>
    <p:sldId id="259" r:id="rId11"/>
    <p:sldId id="260" r:id="rId12"/>
    <p:sldId id="264" r:id="rId13"/>
    <p:sldId id="261" r:id="rId14"/>
    <p:sldId id="257" r:id="rId15"/>
    <p:sldId id="305" r:id="rId16"/>
    <p:sldId id="306" r:id="rId17"/>
    <p:sldId id="265" r:id="rId18"/>
    <p:sldId id="262" r:id="rId19"/>
    <p:sldId id="263" r:id="rId20"/>
    <p:sldId id="267" r:id="rId21"/>
    <p:sldId id="268" r:id="rId22"/>
    <p:sldId id="269" r:id="rId23"/>
    <p:sldId id="307" r:id="rId24"/>
    <p:sldId id="270" r:id="rId25"/>
    <p:sldId id="271" r:id="rId26"/>
    <p:sldId id="272" r:id="rId27"/>
    <p:sldId id="308" r:id="rId28"/>
    <p:sldId id="273" r:id="rId29"/>
    <p:sldId id="274" r:id="rId30"/>
    <p:sldId id="309" r:id="rId31"/>
    <p:sldId id="275" r:id="rId32"/>
    <p:sldId id="276" r:id="rId33"/>
    <p:sldId id="277" r:id="rId34"/>
    <p:sldId id="278" r:id="rId35"/>
    <p:sldId id="279" r:id="rId36"/>
    <p:sldId id="280" r:id="rId37"/>
    <p:sldId id="281" r:id="rId38"/>
    <p:sldId id="282" r:id="rId39"/>
    <p:sldId id="283" r:id="rId40"/>
    <p:sldId id="284" r:id="rId41"/>
    <p:sldId id="285" r:id="rId42"/>
    <p:sldId id="286" r:id="rId43"/>
    <p:sldId id="287" r:id="rId44"/>
    <p:sldId id="288" r:id="rId45"/>
    <p:sldId id="289" r:id="rId46"/>
    <p:sldId id="290" r:id="rId47"/>
    <p:sldId id="311" r:id="rId48"/>
    <p:sldId id="291" r:id="rId49"/>
    <p:sldId id="292" r:id="rId50"/>
    <p:sldId id="296" r:id="rId51"/>
    <p:sldId id="293" r:id="rId52"/>
    <p:sldId id="297" r:id="rId53"/>
    <p:sldId id="294" r:id="rId54"/>
    <p:sldId id="312" r:id="rId55"/>
    <p:sldId id="295" r:id="rId56"/>
    <p:sldId id="310"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DB3362-A620-4AC8-9C51-E6B0B04CF893}" type="datetimeFigureOut">
              <a:rPr lang="en-MY" smtClean="0"/>
              <a:pPr/>
              <a:t>5/9/2012</a:t>
            </a:fld>
            <a:endParaRPr lang="en-MY"/>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FFEAA9-BC06-45F8-93FD-75BF95E85DF5}" type="slidenum">
              <a:rPr lang="en-MY" smtClean="0"/>
              <a:pPr/>
              <a:t>‹#›</a:t>
            </a:fld>
            <a:endParaRPr lang="en-MY"/>
          </a:p>
        </p:txBody>
      </p:sp>
    </p:spTree>
    <p:extLst>
      <p:ext uri="{BB962C8B-B14F-4D97-AF65-F5344CB8AC3E}">
        <p14:creationId xmlns:p14="http://schemas.microsoft.com/office/powerpoint/2010/main" val="385416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dirty="0"/>
          </a:p>
        </p:txBody>
      </p:sp>
      <p:sp>
        <p:nvSpPr>
          <p:cNvPr id="4" name="Slide Number Placeholder 3"/>
          <p:cNvSpPr>
            <a:spLocks noGrp="1"/>
          </p:cNvSpPr>
          <p:nvPr>
            <p:ph type="sldNum" sz="quarter" idx="10"/>
          </p:nvPr>
        </p:nvSpPr>
        <p:spPr/>
        <p:txBody>
          <a:bodyPr/>
          <a:lstStyle/>
          <a:p>
            <a:fld id="{FDFFEAA9-BC06-45F8-93FD-75BF95E85DF5}" type="slidenum">
              <a:rPr lang="en-MY" smtClean="0"/>
              <a:pPr/>
              <a:t>18</a:t>
            </a:fld>
            <a:endParaRPr lang="en-MY"/>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fa-IR" dirty="0" smtClean="0"/>
              <a:t>فصل ۴</a:t>
            </a:r>
            <a:br>
              <a:rPr lang="fa-IR" dirty="0" smtClean="0"/>
            </a:br>
            <a:r>
              <a:rPr lang="fa-IR" dirty="0" smtClean="0"/>
              <a:t> جستجو و کاوش آگاهانه</a:t>
            </a:r>
            <a:br>
              <a:rPr lang="fa-IR" dirty="0" smtClean="0"/>
            </a:br>
            <a:r>
              <a:rPr lang="fa-IR" dirty="0" smtClean="0"/>
              <a:t/>
            </a:r>
            <a:br>
              <a:rPr lang="fa-IR" dirty="0" smtClean="0"/>
            </a:br>
            <a:endParaRPr lang="en-MY" dirty="0"/>
          </a:p>
        </p:txBody>
      </p:sp>
      <p:sp>
        <p:nvSpPr>
          <p:cNvPr id="3" name="Subtitle 2"/>
          <p:cNvSpPr>
            <a:spLocks noGrp="1"/>
          </p:cNvSpPr>
          <p:nvPr>
            <p:ph type="subTitle" idx="1"/>
          </p:nvPr>
        </p:nvSpPr>
        <p:spPr/>
        <p:txBody>
          <a:bodyPr/>
          <a:lstStyle/>
          <a:p>
            <a:r>
              <a:rPr lang="en-MY" dirty="0" smtClean="0"/>
              <a:t>2012-13</a:t>
            </a:r>
          </a:p>
          <a:p>
            <a:r>
              <a:rPr lang="en-MY" dirty="0" err="1" smtClean="0"/>
              <a:t>Nematzadeh</a:t>
            </a:r>
            <a:endParaRPr lang="en-MY"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t>جستجو</a:t>
            </a:r>
            <a:r>
              <a:rPr lang="en-MY" dirty="0" smtClean="0"/>
              <a:t>     A</a:t>
            </a:r>
            <a:r>
              <a:rPr lang="en-MY" baseline="30000" dirty="0" smtClean="0"/>
              <a:t>*</a:t>
            </a:r>
            <a:r>
              <a:rPr lang="en-MY" dirty="0" smtClean="0"/>
              <a:t> </a:t>
            </a:r>
            <a:endParaRPr lang="en-MY" dirty="0"/>
          </a:p>
        </p:txBody>
      </p:sp>
      <p:pic>
        <p:nvPicPr>
          <p:cNvPr id="1026" name="Picture 2"/>
          <p:cNvPicPr>
            <a:picLocks noChangeAspect="1" noChangeArrowheads="1"/>
          </p:cNvPicPr>
          <p:nvPr/>
        </p:nvPicPr>
        <p:blipFill>
          <a:blip r:embed="rId2" cstate="print"/>
          <a:srcRect/>
          <a:stretch>
            <a:fillRect/>
          </a:stretch>
        </p:blipFill>
        <p:spPr bwMode="auto">
          <a:xfrm>
            <a:off x="1219200" y="1752600"/>
            <a:ext cx="7099839" cy="462024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خودتان مقایسه کنید کدام بهینه است؟</a:t>
            </a:r>
            <a:br>
              <a:rPr lang="fa-IR" dirty="0" smtClean="0"/>
            </a:br>
            <a:endParaRPr lang="en-MY" dirty="0"/>
          </a:p>
        </p:txBody>
      </p:sp>
      <p:pic>
        <p:nvPicPr>
          <p:cNvPr id="5" name="Picture 2"/>
          <p:cNvPicPr>
            <a:picLocks noChangeAspect="1" noChangeArrowheads="1"/>
          </p:cNvPicPr>
          <p:nvPr/>
        </p:nvPicPr>
        <p:blipFill>
          <a:blip r:embed="rId2" cstate="print"/>
          <a:srcRect/>
          <a:stretch>
            <a:fillRect/>
          </a:stretch>
        </p:blipFill>
        <p:spPr bwMode="auto">
          <a:xfrm>
            <a:off x="4038600" y="2895600"/>
            <a:ext cx="4992129" cy="3248647"/>
          </a:xfrm>
          <a:prstGeom prst="rect">
            <a:avLst/>
          </a:prstGeom>
          <a:noFill/>
          <a:ln w="9525">
            <a:noFill/>
            <a:miter lim="800000"/>
            <a:headEnd/>
            <a:tailEnd/>
          </a:ln>
        </p:spPr>
      </p:pic>
      <p:pic>
        <p:nvPicPr>
          <p:cNvPr id="2050" name="Picture 2"/>
          <p:cNvPicPr>
            <a:picLocks noGrp="1" noChangeAspect="1" noChangeArrowheads="1"/>
          </p:cNvPicPr>
          <p:nvPr>
            <p:ph idx="1"/>
          </p:nvPr>
        </p:nvPicPr>
        <p:blipFill>
          <a:blip r:embed="rId3" cstate="print"/>
          <a:srcRect/>
          <a:stretch>
            <a:fillRect/>
          </a:stretch>
        </p:blipFill>
        <p:spPr bwMode="auto">
          <a:xfrm>
            <a:off x="152400" y="2895600"/>
            <a:ext cx="3810000"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دقت!</a:t>
            </a:r>
            <a:endParaRPr lang="en-MY" dirty="0"/>
          </a:p>
        </p:txBody>
      </p:sp>
      <p:sp>
        <p:nvSpPr>
          <p:cNvPr id="3" name="Content Placeholder 2"/>
          <p:cNvSpPr>
            <a:spLocks noGrp="1"/>
          </p:cNvSpPr>
          <p:nvPr>
            <p:ph idx="1"/>
          </p:nvPr>
        </p:nvSpPr>
        <p:spPr/>
        <p:txBody>
          <a:bodyPr/>
          <a:lstStyle/>
          <a:p>
            <a:pPr algn="r" rtl="1"/>
            <a:r>
              <a:rPr lang="fa-IR" dirty="0" smtClean="0"/>
              <a:t>در شکل صفحه قبل دیدیم که </a:t>
            </a:r>
            <a:r>
              <a:rPr lang="en-MY" dirty="0" err="1" smtClean="0"/>
              <a:t>fagaras</a:t>
            </a:r>
            <a:r>
              <a:rPr lang="fa-IR" dirty="0" smtClean="0"/>
              <a:t> هم گسترش پیدا کرد، (اگر تابع هیوریستیک دقیقتری داشتیم، هیچوقت </a:t>
            </a:r>
            <a:r>
              <a:rPr lang="en-MY" dirty="0" err="1" smtClean="0"/>
              <a:t>fagaras</a:t>
            </a:r>
            <a:r>
              <a:rPr lang="en-MY" dirty="0" smtClean="0"/>
              <a:t> </a:t>
            </a:r>
            <a:r>
              <a:rPr lang="fa-IR" dirty="0" smtClean="0"/>
              <a:t>بسط پیدا نمیکرد) </a:t>
            </a:r>
            <a:endParaRPr lang="en-MY" dirty="0" smtClean="0"/>
          </a:p>
          <a:p>
            <a:pPr algn="r" rtl="1"/>
            <a:r>
              <a:rPr lang="fa-IR" dirty="0" smtClean="0"/>
              <a:t>  بنابرین اگر هیوریستیک قابل قبول باشد جستجوی درختی توسط</a:t>
            </a:r>
            <a:r>
              <a:rPr lang="en-MY" dirty="0" smtClean="0"/>
              <a:t>A*</a:t>
            </a:r>
            <a:r>
              <a:rPr lang="fa-IR" dirty="0" smtClean="0"/>
              <a:t> حتما جواب بهینه را میدهد اما اینکه چه تعداد گره را بسط دهد بستگی دارد که چقدر تخمین دقیقی‌ میزند (چقدر</a:t>
            </a:r>
            <a:r>
              <a:rPr lang="en-MY" dirty="0" smtClean="0"/>
              <a:t>h(n)</a:t>
            </a:r>
            <a:r>
              <a:rPr lang="fa-IR" dirty="0" smtClean="0"/>
              <a:t> دقیق است)</a:t>
            </a:r>
            <a:endParaRPr lang="en-MY"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قابل قبول بودن یا پذیرفتنی بودن</a:t>
            </a:r>
            <a:br>
              <a:rPr lang="fa-IR" dirty="0" smtClean="0"/>
            </a:br>
            <a:endParaRPr lang="en-MY" dirty="0"/>
          </a:p>
        </p:txBody>
      </p:sp>
      <p:sp>
        <p:nvSpPr>
          <p:cNvPr id="3" name="Content Placeholder 2"/>
          <p:cNvSpPr>
            <a:spLocks noGrp="1"/>
          </p:cNvSpPr>
          <p:nvPr>
            <p:ph idx="1"/>
          </p:nvPr>
        </p:nvSpPr>
        <p:spPr>
          <a:xfrm>
            <a:off x="304800" y="1600200"/>
            <a:ext cx="8382000" cy="4525963"/>
          </a:xfrm>
        </p:spPr>
        <p:txBody>
          <a:bodyPr>
            <a:normAutofit/>
          </a:bodyPr>
          <a:lstStyle/>
          <a:p>
            <a:pPr algn="r" rtl="1"/>
            <a:r>
              <a:rPr lang="fa-IR" sz="2400" dirty="0" smtClean="0"/>
              <a:t>اگر تابع هیوریستیک دارای شرایط لازم باشد، آنگاه</a:t>
            </a:r>
            <a:r>
              <a:rPr lang="en-MY" sz="2400" dirty="0" smtClean="0"/>
              <a:t>A* </a:t>
            </a:r>
            <a:r>
              <a:rPr lang="fa-IR" sz="2400" dirty="0" smtClean="0"/>
              <a:t> بهینه است</a:t>
            </a:r>
            <a:r>
              <a:rPr lang="en-US" sz="2400" dirty="0" smtClean="0"/>
              <a:t> )</a:t>
            </a:r>
            <a:r>
              <a:rPr lang="fa-IR" sz="2400" dirty="0" smtClean="0"/>
              <a:t>هیچ </a:t>
            </a:r>
            <a:r>
              <a:rPr lang="fa-IR" sz="2400" dirty="0"/>
              <a:t>گاه مسیر بهینه را گم </a:t>
            </a:r>
            <a:r>
              <a:rPr lang="fa-IR" sz="2400" dirty="0" smtClean="0"/>
              <a:t>نمیکند</a:t>
            </a:r>
            <a:r>
              <a:rPr lang="en-US" sz="2400" dirty="0" smtClean="0"/>
              <a:t>(</a:t>
            </a:r>
            <a:r>
              <a:rPr lang="fa-IR" sz="2400" dirty="0" smtClean="0"/>
              <a:t>. </a:t>
            </a:r>
            <a:r>
              <a:rPr lang="en-MY" sz="2400" dirty="0" smtClean="0"/>
              <a:t> A*</a:t>
            </a:r>
            <a:r>
              <a:rPr lang="fa-IR" sz="2400" dirty="0" smtClean="0"/>
              <a:t>که از   </a:t>
            </a:r>
            <a:r>
              <a:rPr lang="en-MY" sz="2400" dirty="0" smtClean="0"/>
              <a:t>Tree Search</a:t>
            </a:r>
            <a:r>
              <a:rPr lang="fa-IR" sz="2400" dirty="0" smtClean="0"/>
              <a:t> استفاده می‌کند به شرطی بهینه است که</a:t>
            </a:r>
            <a:r>
              <a:rPr lang="en-MY" sz="2400" dirty="0" smtClean="0"/>
              <a:t>h (n)</a:t>
            </a:r>
            <a:r>
              <a:rPr lang="fa-IR" sz="2400" dirty="0" smtClean="0"/>
              <a:t> قابل قبول باشد. </a:t>
            </a:r>
            <a:r>
              <a:rPr lang="en-MY" sz="2400" dirty="0" smtClean="0"/>
              <a:t>A*</a:t>
            </a:r>
            <a:r>
              <a:rPr lang="fa-IR" sz="2400" dirty="0" smtClean="0"/>
              <a:t> که از </a:t>
            </a:r>
            <a:r>
              <a:rPr lang="en-MY" sz="2400" dirty="0" smtClean="0"/>
              <a:t> Graph Search</a:t>
            </a:r>
            <a:r>
              <a:rPr lang="fa-IR" sz="2400" dirty="0" smtClean="0"/>
              <a:t>استفاده می‌کند در صورتی‌ بهینه است که </a:t>
            </a:r>
            <a:r>
              <a:rPr lang="en-MY" sz="2400" dirty="0" smtClean="0"/>
              <a:t>h(n)</a:t>
            </a:r>
            <a:r>
              <a:rPr lang="fa-IR" sz="2400" dirty="0" smtClean="0"/>
              <a:t>سازگار یا یکنواخت باشد</a:t>
            </a:r>
            <a:r>
              <a:rPr lang="en-MY" sz="2400" dirty="0" smtClean="0"/>
              <a:t>.</a:t>
            </a:r>
            <a:endParaRPr lang="fa-IR" sz="2400" dirty="0" smtClean="0"/>
          </a:p>
          <a:p>
            <a:pPr algn="r" rtl="1"/>
            <a:endParaRPr lang="en-MY" sz="2800" dirty="0"/>
          </a:p>
        </p:txBody>
      </p:sp>
      <p:pic>
        <p:nvPicPr>
          <p:cNvPr id="4098" name="Picture 2"/>
          <p:cNvPicPr>
            <a:picLocks noChangeAspect="1" noChangeArrowheads="1"/>
          </p:cNvPicPr>
          <p:nvPr/>
        </p:nvPicPr>
        <p:blipFill>
          <a:blip r:embed="rId2" cstate="print"/>
          <a:srcRect/>
          <a:stretch>
            <a:fillRect/>
          </a:stretch>
        </p:blipFill>
        <p:spPr bwMode="auto">
          <a:xfrm>
            <a:off x="381000" y="3200400"/>
            <a:ext cx="8077200" cy="365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یکنوا یا سازگار بودن</a:t>
            </a:r>
            <a:br>
              <a:rPr lang="fa-IR" dirty="0" smtClean="0"/>
            </a:br>
            <a:endParaRPr lang="en-MY" dirty="0"/>
          </a:p>
        </p:txBody>
      </p:sp>
      <p:pic>
        <p:nvPicPr>
          <p:cNvPr id="5122" name="Picture 2"/>
          <p:cNvPicPr>
            <a:picLocks noGrp="1" noChangeAspect="1" noChangeArrowheads="1"/>
          </p:cNvPicPr>
          <p:nvPr>
            <p:ph idx="1"/>
          </p:nvPr>
        </p:nvPicPr>
        <p:blipFill>
          <a:blip r:embed="rId2" cstate="print"/>
          <a:srcRect/>
          <a:stretch>
            <a:fillRect/>
          </a:stretch>
        </p:blipFill>
        <p:spPr bwMode="auto">
          <a:xfrm>
            <a:off x="609600" y="1676400"/>
            <a:ext cx="8229600" cy="2518578"/>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3581400" y="4191000"/>
            <a:ext cx="2286000" cy="2152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a:t>
            </a:r>
            <a:r>
              <a:rPr lang="en-US" baseline="30000" dirty="0"/>
              <a:t>*</a:t>
            </a:r>
            <a:r>
              <a:rPr lang="fa-IR" dirty="0" smtClean="0"/>
              <a:t>یک </a:t>
            </a:r>
            <a:r>
              <a:rPr lang="fa-IR" dirty="0"/>
              <a:t>تحلیل برای اثبات بهینه </a:t>
            </a:r>
            <a:r>
              <a:rPr lang="fa-IR" dirty="0" smtClean="0"/>
              <a:t>بودن</a:t>
            </a:r>
            <a:endParaRPr lang="en-US" dirty="0"/>
          </a:p>
        </p:txBody>
      </p:sp>
      <p:sp>
        <p:nvSpPr>
          <p:cNvPr id="3" name="Content Placeholder 2"/>
          <p:cNvSpPr>
            <a:spLocks noGrp="1"/>
          </p:cNvSpPr>
          <p:nvPr>
            <p:ph idx="1"/>
          </p:nvPr>
        </p:nvSpPr>
        <p:spPr/>
        <p:txBody>
          <a:bodyPr/>
          <a:lstStyle/>
          <a:p>
            <a:pPr marL="0" indent="0" algn="r" rtl="1">
              <a:buNone/>
            </a:pPr>
            <a:r>
              <a:rPr lang="fa-IR" dirty="0"/>
              <a:t>در </a:t>
            </a:r>
            <a:r>
              <a:rPr lang="fa-IR" dirty="0" smtClean="0"/>
              <a:t>الگوریتم</a:t>
            </a:r>
            <a:r>
              <a:rPr lang="en-US" dirty="0" smtClean="0"/>
              <a:t>A</a:t>
            </a:r>
            <a:r>
              <a:rPr lang="en-US" baseline="30000" dirty="0" smtClean="0"/>
              <a:t>*</a:t>
            </a:r>
            <a:r>
              <a:rPr lang="fa-IR" dirty="0" smtClean="0"/>
              <a:t> وجود</a:t>
            </a:r>
            <a:r>
              <a:rPr lang="en-US" dirty="0" smtClean="0"/>
              <a:t>g(n)</a:t>
            </a:r>
            <a:r>
              <a:rPr lang="fa-IR" dirty="0" smtClean="0"/>
              <a:t> </a:t>
            </a:r>
            <a:r>
              <a:rPr lang="fa-IR" dirty="0"/>
              <a:t>به ما کمک می‌کند که اگر حتا تخمینِ </a:t>
            </a:r>
            <a:r>
              <a:rPr lang="fa-IR" dirty="0" smtClean="0"/>
              <a:t>من</a:t>
            </a:r>
            <a:r>
              <a:rPr lang="en-US" dirty="0" smtClean="0"/>
              <a:t>[h(n)]</a:t>
            </a:r>
            <a:r>
              <a:rPr lang="fa-IR" dirty="0" smtClean="0"/>
              <a:t> </a:t>
            </a:r>
            <a:r>
              <a:rPr lang="fa-IR" dirty="0"/>
              <a:t>خیلی‌ </a:t>
            </a:r>
            <a:r>
              <a:rPr lang="fa-IR" dirty="0" smtClean="0"/>
              <a:t>دور </a:t>
            </a:r>
            <a:r>
              <a:rPr lang="fa-IR" dirty="0"/>
              <a:t>از واقعیت بود، متوجه شوم که مسیرِ من </a:t>
            </a:r>
            <a:r>
              <a:rPr lang="fa-IR" dirty="0" smtClean="0"/>
              <a:t>اشتباه است</a:t>
            </a:r>
            <a:r>
              <a:rPr lang="en-US" dirty="0" smtClean="0"/>
              <a:t>.</a:t>
            </a:r>
            <a:endParaRPr lang="en-US" dirty="0"/>
          </a:p>
        </p:txBody>
      </p:sp>
      <p:sp>
        <p:nvSpPr>
          <p:cNvPr id="4" name="Oval 3"/>
          <p:cNvSpPr/>
          <p:nvPr/>
        </p:nvSpPr>
        <p:spPr>
          <a:xfrm>
            <a:off x="2286000" y="2971800"/>
            <a:ext cx="4572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3"/>
          </p:cNvCxnSpPr>
          <p:nvPr/>
        </p:nvCxnSpPr>
        <p:spPr>
          <a:xfrm flipH="1">
            <a:off x="2057400" y="3297004"/>
            <a:ext cx="295555" cy="512996"/>
          </a:xfrm>
          <a:prstGeom prst="line">
            <a:avLst/>
          </a:prstGeom>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1768759" y="3810000"/>
            <a:ext cx="4572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p:nvPr/>
        </p:nvCxnSpPr>
        <p:spPr>
          <a:xfrm flipH="1">
            <a:off x="1600200" y="4177145"/>
            <a:ext cx="295555" cy="512996"/>
          </a:xfrm>
          <a:prstGeom prst="line">
            <a:avLst/>
          </a:prstGeom>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1311559" y="4690141"/>
            <a:ext cx="4572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flipH="1">
            <a:off x="1143000" y="5078068"/>
            <a:ext cx="295555" cy="512996"/>
          </a:xfrm>
          <a:prstGeom prst="line">
            <a:avLst/>
          </a:prstGeom>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854359" y="5591064"/>
            <a:ext cx="4572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a:stCxn id="4" idx="5"/>
          </p:cNvCxnSpPr>
          <p:nvPr/>
        </p:nvCxnSpPr>
        <p:spPr>
          <a:xfrm>
            <a:off x="2676245" y="3297004"/>
            <a:ext cx="295555" cy="512996"/>
          </a:xfrm>
          <a:prstGeom prst="line">
            <a:avLst/>
          </a:prstGeom>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2826326" y="3796145"/>
            <a:ext cx="457200" cy="381000"/>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5" name="TextBox 14"/>
          <p:cNvSpPr txBox="1"/>
          <p:nvPr/>
        </p:nvSpPr>
        <p:spPr>
          <a:xfrm>
            <a:off x="3429000" y="3731052"/>
            <a:ext cx="685800" cy="369332"/>
          </a:xfrm>
          <a:prstGeom prst="rect">
            <a:avLst/>
          </a:prstGeom>
          <a:noFill/>
        </p:spPr>
        <p:txBody>
          <a:bodyPr wrap="square" rtlCol="0">
            <a:spAutoFit/>
          </a:bodyPr>
          <a:lstStyle/>
          <a:p>
            <a:r>
              <a:rPr lang="en-US" dirty="0" smtClean="0"/>
              <a:t>14+0</a:t>
            </a:r>
            <a:endParaRPr lang="en-US" dirty="0"/>
          </a:p>
        </p:txBody>
      </p:sp>
      <p:sp>
        <p:nvSpPr>
          <p:cNvPr id="16" name="TextBox 15"/>
          <p:cNvSpPr txBox="1"/>
          <p:nvPr/>
        </p:nvSpPr>
        <p:spPr>
          <a:xfrm>
            <a:off x="1066800" y="3733800"/>
            <a:ext cx="685800" cy="369332"/>
          </a:xfrm>
          <a:prstGeom prst="rect">
            <a:avLst/>
          </a:prstGeom>
          <a:noFill/>
        </p:spPr>
        <p:txBody>
          <a:bodyPr wrap="square" rtlCol="0">
            <a:spAutoFit/>
          </a:bodyPr>
          <a:lstStyle/>
          <a:p>
            <a:r>
              <a:rPr lang="en-US" dirty="0" smtClean="0"/>
              <a:t>11+1</a:t>
            </a:r>
            <a:endParaRPr lang="en-US" dirty="0"/>
          </a:p>
        </p:txBody>
      </p:sp>
      <p:sp>
        <p:nvSpPr>
          <p:cNvPr id="17" name="TextBox 16"/>
          <p:cNvSpPr txBox="1"/>
          <p:nvPr/>
        </p:nvSpPr>
        <p:spPr>
          <a:xfrm>
            <a:off x="1752600" y="3364468"/>
            <a:ext cx="457200" cy="369332"/>
          </a:xfrm>
          <a:prstGeom prst="rect">
            <a:avLst/>
          </a:prstGeom>
          <a:noFill/>
        </p:spPr>
        <p:txBody>
          <a:bodyPr wrap="square" rtlCol="0">
            <a:spAutoFit/>
          </a:bodyPr>
          <a:lstStyle/>
          <a:p>
            <a:r>
              <a:rPr lang="en-US" dirty="0" smtClean="0"/>
              <a:t>11</a:t>
            </a:r>
            <a:endParaRPr lang="en-US" dirty="0"/>
          </a:p>
        </p:txBody>
      </p:sp>
      <p:sp>
        <p:nvSpPr>
          <p:cNvPr id="18" name="TextBox 17"/>
          <p:cNvSpPr txBox="1"/>
          <p:nvPr/>
        </p:nvSpPr>
        <p:spPr>
          <a:xfrm>
            <a:off x="2895600" y="3352800"/>
            <a:ext cx="533400" cy="369332"/>
          </a:xfrm>
          <a:prstGeom prst="rect">
            <a:avLst/>
          </a:prstGeom>
          <a:noFill/>
        </p:spPr>
        <p:txBody>
          <a:bodyPr wrap="square" rtlCol="0">
            <a:spAutoFit/>
          </a:bodyPr>
          <a:lstStyle/>
          <a:p>
            <a:r>
              <a:rPr lang="en-US" dirty="0" smtClean="0"/>
              <a:t>14</a:t>
            </a:r>
            <a:endParaRPr lang="en-US" dirty="0"/>
          </a:p>
        </p:txBody>
      </p:sp>
      <p:sp>
        <p:nvSpPr>
          <p:cNvPr id="19" name="TextBox 18"/>
          <p:cNvSpPr txBox="1"/>
          <p:nvPr/>
        </p:nvSpPr>
        <p:spPr>
          <a:xfrm>
            <a:off x="1828800" y="4355068"/>
            <a:ext cx="342900" cy="369332"/>
          </a:xfrm>
          <a:prstGeom prst="rect">
            <a:avLst/>
          </a:prstGeom>
          <a:noFill/>
        </p:spPr>
        <p:txBody>
          <a:bodyPr wrap="square" rtlCol="0">
            <a:spAutoFit/>
          </a:bodyPr>
          <a:lstStyle/>
          <a:p>
            <a:r>
              <a:rPr lang="en-US" dirty="0" smtClean="0"/>
              <a:t>4</a:t>
            </a:r>
            <a:endParaRPr lang="en-US" dirty="0"/>
          </a:p>
        </p:txBody>
      </p:sp>
      <p:sp>
        <p:nvSpPr>
          <p:cNvPr id="20" name="TextBox 19"/>
          <p:cNvSpPr txBox="1"/>
          <p:nvPr/>
        </p:nvSpPr>
        <p:spPr>
          <a:xfrm>
            <a:off x="609600" y="4648200"/>
            <a:ext cx="685800" cy="369332"/>
          </a:xfrm>
          <a:prstGeom prst="rect">
            <a:avLst/>
          </a:prstGeom>
          <a:noFill/>
        </p:spPr>
        <p:txBody>
          <a:bodyPr wrap="square" rtlCol="0">
            <a:spAutoFit/>
          </a:bodyPr>
          <a:lstStyle/>
          <a:p>
            <a:r>
              <a:rPr lang="en-US" dirty="0" smtClean="0"/>
              <a:t>15+1</a:t>
            </a:r>
            <a:endParaRPr lang="en-US" dirty="0"/>
          </a:p>
        </p:txBody>
      </p:sp>
    </p:spTree>
    <p:extLst>
      <p:ext uri="{BB962C8B-B14F-4D97-AF65-F5344CB8AC3E}">
        <p14:creationId xmlns:p14="http://schemas.microsoft.com/office/powerpoint/2010/main" val="5814508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یک نکته مهم</a:t>
            </a:r>
            <a:endParaRPr lang="en-US" dirty="0"/>
          </a:p>
        </p:txBody>
      </p:sp>
      <p:sp>
        <p:nvSpPr>
          <p:cNvPr id="3" name="Content Placeholder 2"/>
          <p:cNvSpPr>
            <a:spLocks noGrp="1"/>
          </p:cNvSpPr>
          <p:nvPr>
            <p:ph idx="1"/>
          </p:nvPr>
        </p:nvSpPr>
        <p:spPr/>
        <p:txBody>
          <a:bodyPr/>
          <a:lstStyle/>
          <a:p>
            <a:pPr algn="r" rtl="1"/>
            <a:r>
              <a:rPr lang="fa-IR" dirty="0"/>
              <a:t>اگر ۲ تابع هوریستیک داشته باشم که هر ۲ قابل قبول باشند ولی‌ دومی‌ به اولی‌ برتری داشته باشد، آیا می‌توان گفت که دومی‌ گره کمتری نسبت به اولی‌ بسط میدهد؟ بله</a:t>
            </a:r>
          </a:p>
          <a:p>
            <a:pPr algn="r" rtl="1"/>
            <a:r>
              <a:rPr lang="fa-IR" dirty="0"/>
              <a:t>آیا با استفاده از تابع هوریستیک دوم زمان اجرای الگوریتم کمتر میشود؟ لزوماً خیر!!! چون ممکن است محاسبه تابع هوریستیک دوم که دقیقتر از اولی‌ است بسیار زمان بر باشد</a:t>
            </a:r>
          </a:p>
          <a:p>
            <a:pPr marL="0" indent="0" algn="r" rtl="1">
              <a:buNone/>
            </a:pPr>
            <a:endParaRPr lang="en-US" dirty="0"/>
          </a:p>
        </p:txBody>
      </p:sp>
    </p:spTree>
    <p:extLst>
      <p:ext uri="{BB962C8B-B14F-4D97-AF65-F5344CB8AC3E}">
        <p14:creationId xmlns:p14="http://schemas.microsoft.com/office/powerpoint/2010/main" val="32947720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smtClean="0"/>
              <a:t>A*</a:t>
            </a:r>
            <a:endParaRPr lang="en-MY" dirty="0"/>
          </a:p>
        </p:txBody>
      </p:sp>
      <p:sp>
        <p:nvSpPr>
          <p:cNvPr id="3" name="Content Placeholder 2"/>
          <p:cNvSpPr>
            <a:spLocks noGrp="1"/>
          </p:cNvSpPr>
          <p:nvPr>
            <p:ph idx="1"/>
          </p:nvPr>
        </p:nvSpPr>
        <p:spPr>
          <a:xfrm>
            <a:off x="457200" y="1600201"/>
            <a:ext cx="8229600" cy="2743200"/>
          </a:xfrm>
        </p:spPr>
        <p:txBody>
          <a:bodyPr>
            <a:normAutofit/>
          </a:bodyPr>
          <a:lstStyle/>
          <a:p>
            <a:pPr algn="r" rtl="1"/>
            <a:r>
              <a:rPr lang="fa-IR" dirty="0" smtClean="0"/>
              <a:t>کامل است اگر فاکتور انشعاب متناهی باشد</a:t>
            </a:r>
            <a:r>
              <a:rPr lang="fa-IR" dirty="0"/>
              <a:t> حتی </a:t>
            </a:r>
            <a:r>
              <a:rPr lang="fa-IR" dirty="0" smtClean="0"/>
              <a:t>اگر</a:t>
            </a:r>
            <a:endParaRPr lang="en-US" dirty="0" smtClean="0"/>
          </a:p>
          <a:p>
            <a:pPr algn="r" rtl="1"/>
            <a:r>
              <a:rPr lang="fa-IR" dirty="0" smtClean="0"/>
              <a:t>بهینه است اگر قابل قبول / سازگار باشد</a:t>
            </a:r>
          </a:p>
          <a:p>
            <a:pPr algn="r" rtl="1"/>
            <a:r>
              <a:rPr lang="fa-IR" dirty="0" smtClean="0"/>
              <a:t>حافظه زیادی مصرف می‌کند</a:t>
            </a:r>
          </a:p>
          <a:p>
            <a:pPr algn="r" rtl="1"/>
            <a:r>
              <a:rPr lang="fa-IR" dirty="0" smtClean="0"/>
              <a:t>نود زیاد میشمارد</a:t>
            </a:r>
          </a:p>
          <a:p>
            <a:pPr algn="r" rtl="1">
              <a:buNone/>
            </a:pPr>
            <a:endParaRPr lang="en-MY" dirty="0"/>
          </a:p>
        </p:txBody>
      </p:sp>
      <p:pic>
        <p:nvPicPr>
          <p:cNvPr id="6146" name="Picture 2"/>
          <p:cNvPicPr>
            <a:picLocks noChangeAspect="1" noChangeArrowheads="1"/>
          </p:cNvPicPr>
          <p:nvPr/>
        </p:nvPicPr>
        <p:blipFill>
          <a:blip r:embed="rId2" cstate="print"/>
          <a:srcRect/>
          <a:stretch>
            <a:fillRect/>
          </a:stretch>
        </p:blipFill>
        <p:spPr bwMode="auto">
          <a:xfrm>
            <a:off x="914400" y="4572000"/>
            <a:ext cx="7677150" cy="714375"/>
          </a:xfrm>
          <a:prstGeom prst="rect">
            <a:avLst/>
          </a:prstGeom>
          <a:noFill/>
          <a:ln w="9525">
            <a:noFill/>
            <a:miter lim="800000"/>
            <a:headEnd/>
            <a:tailEnd/>
          </a:ln>
        </p:spPr>
      </p:pic>
      <p:sp>
        <p:nvSpPr>
          <p:cNvPr id="4" name="TextBox 3"/>
          <p:cNvSpPr txBox="1"/>
          <p:nvPr/>
        </p:nvSpPr>
        <p:spPr>
          <a:xfrm>
            <a:off x="381000" y="1764268"/>
            <a:ext cx="1524000" cy="369332"/>
          </a:xfrm>
          <a:prstGeom prst="rect">
            <a:avLst/>
          </a:prstGeom>
          <a:noFill/>
        </p:spPr>
        <p:txBody>
          <a:bodyPr wrap="square" rtlCol="0">
            <a:spAutoFit/>
          </a:bodyPr>
          <a:lstStyle/>
          <a:p>
            <a:r>
              <a:rPr lang="en-US" dirty="0"/>
              <a:t>h</a:t>
            </a:r>
            <a:r>
              <a:rPr lang="en-US" baseline="30000" dirty="0"/>
              <a:t>*</a:t>
            </a:r>
            <a:r>
              <a:rPr lang="en-US" dirty="0"/>
              <a:t>(n) &lt;h(n)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t> مثال ۱</a:t>
            </a:r>
            <a:endParaRPr lang="en-MY" dirty="0"/>
          </a:p>
        </p:txBody>
      </p:sp>
      <p:sp>
        <p:nvSpPr>
          <p:cNvPr id="3" name="Content Placeholder 2"/>
          <p:cNvSpPr>
            <a:spLocks noGrp="1"/>
          </p:cNvSpPr>
          <p:nvPr>
            <p:ph idx="1"/>
          </p:nvPr>
        </p:nvSpPr>
        <p:spPr>
          <a:xfrm>
            <a:off x="457200" y="1600201"/>
            <a:ext cx="8229600" cy="1295400"/>
          </a:xfrm>
        </p:spPr>
        <p:txBody>
          <a:bodyPr/>
          <a:lstStyle/>
          <a:p>
            <a:pPr algn="r" rtl="1">
              <a:buNone/>
            </a:pPr>
            <a:r>
              <a:rPr lang="fa-IR" sz="2400" dirty="0" smtClean="0"/>
              <a:t>الگوریتم</a:t>
            </a:r>
            <a:r>
              <a:rPr lang="en-MY" sz="2400" dirty="0" smtClean="0"/>
              <a:t>A* </a:t>
            </a:r>
            <a:r>
              <a:rPr lang="fa-IR" sz="2400" dirty="0" smtClean="0"/>
              <a:t> در گراف مقابل چه مسیری را تولید می‌کند؟ (اعداد روی  یالها هزینه واقعی‌ هر یال و عدد داخل هر گره هزینه تخمینی آن گره تا گره هدف است)</a:t>
            </a:r>
            <a:r>
              <a:rPr lang="en-MY" sz="2400" dirty="0" smtClean="0"/>
              <a:t>A</a:t>
            </a:r>
            <a:r>
              <a:rPr lang="fa-IR" sz="2400" dirty="0" smtClean="0"/>
              <a:t> گره شروع و </a:t>
            </a:r>
            <a:r>
              <a:rPr lang="en-MY" sz="2400" dirty="0" smtClean="0"/>
              <a:t>H</a:t>
            </a:r>
            <a:r>
              <a:rPr lang="fa-IR" sz="2400" dirty="0" smtClean="0"/>
              <a:t>گره هدف است</a:t>
            </a:r>
            <a:r>
              <a:rPr lang="en-MY" sz="2400" dirty="0" smtClean="0"/>
              <a:t>  </a:t>
            </a:r>
            <a:r>
              <a:rPr lang="fa-IR" sz="2400" b="1" dirty="0" smtClean="0"/>
              <a:t>فناوری اطلاعات ۸۳</a:t>
            </a:r>
          </a:p>
          <a:p>
            <a:pPr algn="r" rtl="1">
              <a:buNone/>
            </a:pPr>
            <a:endParaRPr lang="fa-IR" sz="2400" dirty="0" smtClean="0"/>
          </a:p>
          <a:p>
            <a:pPr algn="r" rtl="1">
              <a:buNone/>
            </a:pPr>
            <a:endParaRPr lang="en-MY" dirty="0"/>
          </a:p>
        </p:txBody>
      </p:sp>
      <p:sp>
        <p:nvSpPr>
          <p:cNvPr id="4" name="Oval 3"/>
          <p:cNvSpPr/>
          <p:nvPr/>
        </p:nvSpPr>
        <p:spPr>
          <a:xfrm>
            <a:off x="1219200" y="3124200"/>
            <a:ext cx="6096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1C</a:t>
            </a:r>
            <a:endParaRPr lang="en-MY" dirty="0"/>
          </a:p>
        </p:txBody>
      </p:sp>
      <p:sp>
        <p:nvSpPr>
          <p:cNvPr id="5" name="Oval 4"/>
          <p:cNvSpPr/>
          <p:nvPr/>
        </p:nvSpPr>
        <p:spPr>
          <a:xfrm>
            <a:off x="304800" y="3810000"/>
            <a:ext cx="6096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6A</a:t>
            </a:r>
            <a:endParaRPr lang="en-MY" dirty="0"/>
          </a:p>
        </p:txBody>
      </p:sp>
      <p:sp>
        <p:nvSpPr>
          <p:cNvPr id="6" name="Oval 5"/>
          <p:cNvSpPr/>
          <p:nvPr/>
        </p:nvSpPr>
        <p:spPr>
          <a:xfrm>
            <a:off x="609600" y="5715000"/>
            <a:ext cx="6096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5B</a:t>
            </a:r>
            <a:endParaRPr lang="en-MY" dirty="0"/>
          </a:p>
        </p:txBody>
      </p:sp>
      <p:sp>
        <p:nvSpPr>
          <p:cNvPr id="7" name="Oval 6"/>
          <p:cNvSpPr/>
          <p:nvPr/>
        </p:nvSpPr>
        <p:spPr>
          <a:xfrm>
            <a:off x="1447800" y="4495800"/>
            <a:ext cx="6096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2E</a:t>
            </a:r>
            <a:endParaRPr lang="en-MY" dirty="0"/>
          </a:p>
        </p:txBody>
      </p:sp>
      <p:sp>
        <p:nvSpPr>
          <p:cNvPr id="8" name="Oval 7"/>
          <p:cNvSpPr/>
          <p:nvPr/>
        </p:nvSpPr>
        <p:spPr>
          <a:xfrm>
            <a:off x="2438400" y="4572000"/>
            <a:ext cx="6096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700" dirty="0" smtClean="0"/>
              <a:t>1D</a:t>
            </a:r>
            <a:endParaRPr lang="en-MY" sz="1700" dirty="0"/>
          </a:p>
        </p:txBody>
      </p:sp>
      <p:sp>
        <p:nvSpPr>
          <p:cNvPr id="9" name="Oval 8"/>
          <p:cNvSpPr/>
          <p:nvPr/>
        </p:nvSpPr>
        <p:spPr>
          <a:xfrm>
            <a:off x="2819400" y="5791200"/>
            <a:ext cx="6096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2F</a:t>
            </a:r>
            <a:endParaRPr lang="en-MY" dirty="0"/>
          </a:p>
        </p:txBody>
      </p:sp>
      <p:sp>
        <p:nvSpPr>
          <p:cNvPr id="10" name="Oval 9"/>
          <p:cNvSpPr/>
          <p:nvPr/>
        </p:nvSpPr>
        <p:spPr>
          <a:xfrm>
            <a:off x="3429000" y="2819400"/>
            <a:ext cx="6096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700" dirty="0" smtClean="0"/>
              <a:t>1G</a:t>
            </a:r>
            <a:endParaRPr lang="en-MY" sz="1700" dirty="0"/>
          </a:p>
        </p:txBody>
      </p:sp>
      <p:sp>
        <p:nvSpPr>
          <p:cNvPr id="11" name="Oval 10"/>
          <p:cNvSpPr/>
          <p:nvPr/>
        </p:nvSpPr>
        <p:spPr>
          <a:xfrm>
            <a:off x="4572000" y="3886200"/>
            <a:ext cx="6096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1J</a:t>
            </a:r>
            <a:endParaRPr lang="en-MY" dirty="0"/>
          </a:p>
        </p:txBody>
      </p:sp>
      <p:sp>
        <p:nvSpPr>
          <p:cNvPr id="12" name="Oval 11"/>
          <p:cNvSpPr/>
          <p:nvPr/>
        </p:nvSpPr>
        <p:spPr>
          <a:xfrm>
            <a:off x="6324600" y="3886200"/>
            <a:ext cx="6096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700" dirty="0" smtClean="0"/>
              <a:t>0H</a:t>
            </a:r>
            <a:endParaRPr lang="en-MY" sz="1700" dirty="0"/>
          </a:p>
        </p:txBody>
      </p:sp>
      <p:cxnSp>
        <p:nvCxnSpPr>
          <p:cNvPr id="14" name="Straight Arrow Connector 13"/>
          <p:cNvCxnSpPr>
            <a:stCxn id="5" idx="7"/>
            <a:endCxn id="4" idx="3"/>
          </p:cNvCxnSpPr>
          <p:nvPr/>
        </p:nvCxnSpPr>
        <p:spPr>
          <a:xfrm flipV="1">
            <a:off x="825126" y="3644526"/>
            <a:ext cx="483348" cy="2547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5" idx="4"/>
            <a:endCxn id="6" idx="0"/>
          </p:cNvCxnSpPr>
          <p:nvPr/>
        </p:nvCxnSpPr>
        <p:spPr>
          <a:xfrm>
            <a:off x="609600" y="4419600"/>
            <a:ext cx="304800" cy="1295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6" idx="7"/>
            <a:endCxn id="7" idx="3"/>
          </p:cNvCxnSpPr>
          <p:nvPr/>
        </p:nvCxnSpPr>
        <p:spPr>
          <a:xfrm flipV="1">
            <a:off x="1129926" y="5016126"/>
            <a:ext cx="407148" cy="7881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7" idx="0"/>
            <a:endCxn id="4" idx="4"/>
          </p:cNvCxnSpPr>
          <p:nvPr/>
        </p:nvCxnSpPr>
        <p:spPr>
          <a:xfrm flipH="1" flipV="1">
            <a:off x="1524000" y="3733800"/>
            <a:ext cx="2286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4" idx="5"/>
            <a:endCxn id="8" idx="1"/>
          </p:cNvCxnSpPr>
          <p:nvPr/>
        </p:nvCxnSpPr>
        <p:spPr>
          <a:xfrm>
            <a:off x="1739526" y="3644526"/>
            <a:ext cx="788148" cy="10167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4" idx="6"/>
            <a:endCxn id="10" idx="2"/>
          </p:cNvCxnSpPr>
          <p:nvPr/>
        </p:nvCxnSpPr>
        <p:spPr>
          <a:xfrm flipV="1">
            <a:off x="1828800" y="3124200"/>
            <a:ext cx="16002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10" idx="6"/>
            <a:endCxn id="12" idx="2"/>
          </p:cNvCxnSpPr>
          <p:nvPr/>
        </p:nvCxnSpPr>
        <p:spPr>
          <a:xfrm>
            <a:off x="4038600" y="3124200"/>
            <a:ext cx="2286000" cy="1066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8" idx="6"/>
            <a:endCxn id="11" idx="2"/>
          </p:cNvCxnSpPr>
          <p:nvPr/>
        </p:nvCxnSpPr>
        <p:spPr>
          <a:xfrm flipV="1">
            <a:off x="3048000" y="4191000"/>
            <a:ext cx="15240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1" idx="6"/>
          </p:cNvCxnSpPr>
          <p:nvPr/>
        </p:nvCxnSpPr>
        <p:spPr>
          <a:xfrm>
            <a:off x="5181600" y="4191000"/>
            <a:ext cx="11430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9" idx="0"/>
            <a:endCxn id="10" idx="4"/>
          </p:cNvCxnSpPr>
          <p:nvPr/>
        </p:nvCxnSpPr>
        <p:spPr>
          <a:xfrm flipV="1">
            <a:off x="3124200" y="3429000"/>
            <a:ext cx="609600" cy="2362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6" idx="6"/>
          </p:cNvCxnSpPr>
          <p:nvPr/>
        </p:nvCxnSpPr>
        <p:spPr>
          <a:xfrm>
            <a:off x="1219200" y="6019800"/>
            <a:ext cx="15240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6" idx="6"/>
            <a:endCxn id="8" idx="3"/>
          </p:cNvCxnSpPr>
          <p:nvPr/>
        </p:nvCxnSpPr>
        <p:spPr>
          <a:xfrm flipV="1">
            <a:off x="1219200" y="5092326"/>
            <a:ext cx="1308474" cy="9274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762000" y="3440668"/>
            <a:ext cx="533400" cy="369332"/>
          </a:xfrm>
          <a:prstGeom prst="rect">
            <a:avLst/>
          </a:prstGeom>
          <a:noFill/>
        </p:spPr>
        <p:txBody>
          <a:bodyPr wrap="square" rtlCol="0">
            <a:spAutoFit/>
          </a:bodyPr>
          <a:lstStyle/>
          <a:p>
            <a:r>
              <a:rPr lang="en-MY" dirty="0" smtClean="0"/>
              <a:t>4</a:t>
            </a:r>
            <a:endParaRPr lang="en-MY" dirty="0"/>
          </a:p>
        </p:txBody>
      </p:sp>
      <p:sp>
        <p:nvSpPr>
          <p:cNvPr id="42" name="TextBox 41"/>
          <p:cNvSpPr txBox="1"/>
          <p:nvPr/>
        </p:nvSpPr>
        <p:spPr>
          <a:xfrm>
            <a:off x="2667000" y="2983468"/>
            <a:ext cx="533400" cy="369332"/>
          </a:xfrm>
          <a:prstGeom prst="rect">
            <a:avLst/>
          </a:prstGeom>
          <a:noFill/>
        </p:spPr>
        <p:txBody>
          <a:bodyPr wrap="square" rtlCol="0">
            <a:spAutoFit/>
          </a:bodyPr>
          <a:lstStyle/>
          <a:p>
            <a:r>
              <a:rPr lang="en-MY" dirty="0" smtClean="0"/>
              <a:t>2</a:t>
            </a:r>
            <a:endParaRPr lang="en-MY" dirty="0"/>
          </a:p>
        </p:txBody>
      </p:sp>
      <p:sp>
        <p:nvSpPr>
          <p:cNvPr id="43" name="TextBox 42"/>
          <p:cNvSpPr txBox="1"/>
          <p:nvPr/>
        </p:nvSpPr>
        <p:spPr>
          <a:xfrm>
            <a:off x="1447800" y="4050268"/>
            <a:ext cx="533400" cy="369332"/>
          </a:xfrm>
          <a:prstGeom prst="rect">
            <a:avLst/>
          </a:prstGeom>
          <a:noFill/>
        </p:spPr>
        <p:txBody>
          <a:bodyPr wrap="square" rtlCol="0">
            <a:spAutoFit/>
          </a:bodyPr>
          <a:lstStyle/>
          <a:p>
            <a:r>
              <a:rPr lang="en-MY" dirty="0" smtClean="0"/>
              <a:t>1</a:t>
            </a:r>
            <a:endParaRPr lang="en-MY" dirty="0"/>
          </a:p>
        </p:txBody>
      </p:sp>
      <p:sp>
        <p:nvSpPr>
          <p:cNvPr id="44" name="TextBox 43"/>
          <p:cNvSpPr txBox="1"/>
          <p:nvPr/>
        </p:nvSpPr>
        <p:spPr>
          <a:xfrm>
            <a:off x="2133600" y="4114800"/>
            <a:ext cx="533400" cy="369332"/>
          </a:xfrm>
          <a:prstGeom prst="rect">
            <a:avLst/>
          </a:prstGeom>
          <a:noFill/>
        </p:spPr>
        <p:txBody>
          <a:bodyPr wrap="square" rtlCol="0">
            <a:spAutoFit/>
          </a:bodyPr>
          <a:lstStyle/>
          <a:p>
            <a:r>
              <a:rPr lang="en-MY" dirty="0" smtClean="0"/>
              <a:t>1</a:t>
            </a:r>
            <a:endParaRPr lang="en-MY" dirty="0"/>
          </a:p>
        </p:txBody>
      </p:sp>
      <p:sp>
        <p:nvSpPr>
          <p:cNvPr id="45" name="TextBox 44"/>
          <p:cNvSpPr txBox="1"/>
          <p:nvPr/>
        </p:nvSpPr>
        <p:spPr>
          <a:xfrm>
            <a:off x="2057400" y="5117068"/>
            <a:ext cx="533400" cy="369332"/>
          </a:xfrm>
          <a:prstGeom prst="rect">
            <a:avLst/>
          </a:prstGeom>
          <a:noFill/>
        </p:spPr>
        <p:txBody>
          <a:bodyPr wrap="square" rtlCol="0">
            <a:spAutoFit/>
          </a:bodyPr>
          <a:lstStyle/>
          <a:p>
            <a:r>
              <a:rPr lang="en-MY" dirty="0" smtClean="0"/>
              <a:t>4</a:t>
            </a:r>
            <a:endParaRPr lang="en-MY" dirty="0"/>
          </a:p>
        </p:txBody>
      </p:sp>
      <p:sp>
        <p:nvSpPr>
          <p:cNvPr id="46" name="TextBox 45"/>
          <p:cNvSpPr txBox="1"/>
          <p:nvPr/>
        </p:nvSpPr>
        <p:spPr>
          <a:xfrm>
            <a:off x="533400" y="4888468"/>
            <a:ext cx="533400" cy="369332"/>
          </a:xfrm>
          <a:prstGeom prst="rect">
            <a:avLst/>
          </a:prstGeom>
          <a:noFill/>
        </p:spPr>
        <p:txBody>
          <a:bodyPr wrap="square" rtlCol="0">
            <a:spAutoFit/>
          </a:bodyPr>
          <a:lstStyle/>
          <a:p>
            <a:r>
              <a:rPr lang="en-MY" dirty="0" smtClean="0"/>
              <a:t>1</a:t>
            </a:r>
            <a:endParaRPr lang="en-MY" dirty="0"/>
          </a:p>
        </p:txBody>
      </p:sp>
      <p:sp>
        <p:nvSpPr>
          <p:cNvPr id="47" name="TextBox 46"/>
          <p:cNvSpPr txBox="1"/>
          <p:nvPr/>
        </p:nvSpPr>
        <p:spPr>
          <a:xfrm>
            <a:off x="1066800" y="5269468"/>
            <a:ext cx="533400" cy="369332"/>
          </a:xfrm>
          <a:prstGeom prst="rect">
            <a:avLst/>
          </a:prstGeom>
          <a:noFill/>
        </p:spPr>
        <p:txBody>
          <a:bodyPr wrap="square" rtlCol="0">
            <a:spAutoFit/>
          </a:bodyPr>
          <a:lstStyle/>
          <a:p>
            <a:r>
              <a:rPr lang="en-MY" dirty="0" smtClean="0"/>
              <a:t>1</a:t>
            </a:r>
            <a:endParaRPr lang="en-MY" dirty="0"/>
          </a:p>
        </p:txBody>
      </p:sp>
      <p:sp>
        <p:nvSpPr>
          <p:cNvPr id="48" name="TextBox 47"/>
          <p:cNvSpPr txBox="1"/>
          <p:nvPr/>
        </p:nvSpPr>
        <p:spPr>
          <a:xfrm>
            <a:off x="5181600" y="3429000"/>
            <a:ext cx="533400" cy="369332"/>
          </a:xfrm>
          <a:prstGeom prst="rect">
            <a:avLst/>
          </a:prstGeom>
          <a:noFill/>
        </p:spPr>
        <p:txBody>
          <a:bodyPr wrap="square" rtlCol="0">
            <a:spAutoFit/>
          </a:bodyPr>
          <a:lstStyle/>
          <a:p>
            <a:r>
              <a:rPr lang="en-MY" dirty="0" smtClean="0"/>
              <a:t>1</a:t>
            </a:r>
            <a:endParaRPr lang="en-MY" dirty="0"/>
          </a:p>
        </p:txBody>
      </p:sp>
      <p:sp>
        <p:nvSpPr>
          <p:cNvPr id="49" name="TextBox 48"/>
          <p:cNvSpPr txBox="1"/>
          <p:nvPr/>
        </p:nvSpPr>
        <p:spPr>
          <a:xfrm>
            <a:off x="5486400" y="4202668"/>
            <a:ext cx="533400" cy="369332"/>
          </a:xfrm>
          <a:prstGeom prst="rect">
            <a:avLst/>
          </a:prstGeom>
          <a:noFill/>
        </p:spPr>
        <p:txBody>
          <a:bodyPr wrap="square" rtlCol="0">
            <a:spAutoFit/>
          </a:bodyPr>
          <a:lstStyle/>
          <a:p>
            <a:r>
              <a:rPr lang="en-MY" dirty="0" smtClean="0"/>
              <a:t>1</a:t>
            </a:r>
            <a:endParaRPr lang="en-MY" dirty="0"/>
          </a:p>
        </p:txBody>
      </p:sp>
      <p:sp>
        <p:nvSpPr>
          <p:cNvPr id="50" name="TextBox 49"/>
          <p:cNvSpPr txBox="1"/>
          <p:nvPr/>
        </p:nvSpPr>
        <p:spPr>
          <a:xfrm>
            <a:off x="3886200" y="4431268"/>
            <a:ext cx="533400" cy="369332"/>
          </a:xfrm>
          <a:prstGeom prst="rect">
            <a:avLst/>
          </a:prstGeom>
          <a:noFill/>
        </p:spPr>
        <p:txBody>
          <a:bodyPr wrap="square" rtlCol="0">
            <a:spAutoFit/>
          </a:bodyPr>
          <a:lstStyle/>
          <a:p>
            <a:r>
              <a:rPr lang="en-MY" dirty="0" smtClean="0"/>
              <a:t>1</a:t>
            </a:r>
            <a:endParaRPr lang="en-MY" dirty="0"/>
          </a:p>
        </p:txBody>
      </p:sp>
      <p:sp>
        <p:nvSpPr>
          <p:cNvPr id="51" name="TextBox 50"/>
          <p:cNvSpPr txBox="1"/>
          <p:nvPr/>
        </p:nvSpPr>
        <p:spPr>
          <a:xfrm>
            <a:off x="1752600" y="5955268"/>
            <a:ext cx="533400" cy="369332"/>
          </a:xfrm>
          <a:prstGeom prst="rect">
            <a:avLst/>
          </a:prstGeom>
          <a:noFill/>
        </p:spPr>
        <p:txBody>
          <a:bodyPr wrap="square" rtlCol="0">
            <a:spAutoFit/>
          </a:bodyPr>
          <a:lstStyle/>
          <a:p>
            <a:r>
              <a:rPr lang="en-MY" dirty="0" smtClean="0"/>
              <a:t>3</a:t>
            </a:r>
            <a:endParaRPr lang="en-MY" dirty="0"/>
          </a:p>
        </p:txBody>
      </p:sp>
      <p:sp>
        <p:nvSpPr>
          <p:cNvPr id="52" name="TextBox 51"/>
          <p:cNvSpPr txBox="1"/>
          <p:nvPr/>
        </p:nvSpPr>
        <p:spPr>
          <a:xfrm>
            <a:off x="3352800" y="3886200"/>
            <a:ext cx="533400" cy="369332"/>
          </a:xfrm>
          <a:prstGeom prst="rect">
            <a:avLst/>
          </a:prstGeom>
          <a:noFill/>
        </p:spPr>
        <p:txBody>
          <a:bodyPr wrap="square" rtlCol="0">
            <a:spAutoFit/>
          </a:bodyPr>
          <a:lstStyle/>
          <a:p>
            <a:r>
              <a:rPr lang="en-MY" dirty="0" smtClean="0"/>
              <a:t>2</a:t>
            </a:r>
            <a:endParaRPr lang="en-MY" dirty="0"/>
          </a:p>
        </p:txBody>
      </p:sp>
      <p:sp>
        <p:nvSpPr>
          <p:cNvPr id="54" name="TextBox 53"/>
          <p:cNvSpPr txBox="1"/>
          <p:nvPr/>
        </p:nvSpPr>
        <p:spPr>
          <a:xfrm>
            <a:off x="3962400" y="5105400"/>
            <a:ext cx="4876800" cy="369332"/>
          </a:xfrm>
          <a:prstGeom prst="rect">
            <a:avLst/>
          </a:prstGeom>
          <a:noFill/>
        </p:spPr>
        <p:txBody>
          <a:bodyPr wrap="square" rtlCol="0">
            <a:spAutoFit/>
          </a:bodyPr>
          <a:lstStyle/>
          <a:p>
            <a:r>
              <a:rPr lang="en-MY" dirty="0" smtClean="0"/>
              <a:t>1) ACGH     2)ACDJH   3)ABFGH   </a:t>
            </a:r>
            <a:r>
              <a:rPr lang="en-MY" dirty="0" smtClean="0">
                <a:solidFill>
                  <a:srgbClr val="FF0000"/>
                </a:solidFill>
              </a:rPr>
              <a:t>4)ABECDJH</a:t>
            </a:r>
            <a:endParaRPr lang="en-MY" dirty="0">
              <a:solidFill>
                <a:srgbClr val="FF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p:cNvSpPr/>
          <p:nvPr/>
        </p:nvSpPr>
        <p:spPr>
          <a:xfrm>
            <a:off x="2057400" y="6019800"/>
            <a:ext cx="609600" cy="457200"/>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en-MY"/>
          </a:p>
        </p:txBody>
      </p:sp>
      <p:sp>
        <p:nvSpPr>
          <p:cNvPr id="2" name="Title 1"/>
          <p:cNvSpPr>
            <a:spLocks noGrp="1"/>
          </p:cNvSpPr>
          <p:nvPr>
            <p:ph type="title"/>
          </p:nvPr>
        </p:nvSpPr>
        <p:spPr/>
        <p:txBody>
          <a:bodyPr>
            <a:normAutofit/>
          </a:bodyPr>
          <a:lstStyle/>
          <a:p>
            <a:r>
              <a:rPr lang="fa-IR" dirty="0" smtClean="0"/>
              <a:t>تحلیل مساله</a:t>
            </a:r>
            <a:endParaRPr lang="fa-IR" dirty="0"/>
          </a:p>
        </p:txBody>
      </p:sp>
      <p:sp>
        <p:nvSpPr>
          <p:cNvPr id="3" name="Content Placeholder 2"/>
          <p:cNvSpPr>
            <a:spLocks noGrp="1"/>
          </p:cNvSpPr>
          <p:nvPr>
            <p:ph idx="1"/>
          </p:nvPr>
        </p:nvSpPr>
        <p:spPr>
          <a:xfrm>
            <a:off x="457200" y="1600201"/>
            <a:ext cx="8229600" cy="1600199"/>
          </a:xfrm>
        </p:spPr>
        <p:txBody>
          <a:bodyPr/>
          <a:lstStyle/>
          <a:p>
            <a:pPr algn="r" rtl="1">
              <a:buNone/>
            </a:pPr>
            <a:r>
              <a:rPr lang="fa-IR" sz="2400" dirty="0" smtClean="0"/>
              <a:t>در مثال قبل آیا همهٔ </a:t>
            </a:r>
            <a:r>
              <a:rPr lang="en-US" sz="2400" dirty="0" smtClean="0"/>
              <a:t>h(n)</a:t>
            </a:r>
            <a:r>
              <a:rPr lang="fa-IR" sz="2400" dirty="0" smtClean="0"/>
              <a:t>‌ها قابل قبول بودند؟ بله؛ پس </a:t>
            </a:r>
            <a:r>
              <a:rPr lang="en-US" sz="2400" dirty="0" smtClean="0"/>
              <a:t>A*</a:t>
            </a:r>
            <a:r>
              <a:rPr lang="fa-IR" sz="2400" dirty="0" smtClean="0"/>
              <a:t> حتما جواب بهینه را به من میدهد یعنی‌ گزینهٔ ۱ و ۲ و ۳ جواب نیستند چون راه حل بهینه را نمیدهند. اگر بخواهیم  مسیر صحیح را پیدا کنیم میتونیم درخت پیمایش را بکشیم</a:t>
            </a:r>
          </a:p>
          <a:p>
            <a:pPr algn="r" rtl="1">
              <a:buNone/>
            </a:pPr>
            <a:endParaRPr lang="fa-IR" sz="2400" dirty="0" smtClean="0"/>
          </a:p>
          <a:p>
            <a:pPr algn="r">
              <a:buNone/>
            </a:pPr>
            <a:endParaRPr lang="en-MY" dirty="0"/>
          </a:p>
        </p:txBody>
      </p:sp>
      <p:grpSp>
        <p:nvGrpSpPr>
          <p:cNvPr id="17" name="Group 16"/>
          <p:cNvGrpSpPr/>
          <p:nvPr/>
        </p:nvGrpSpPr>
        <p:grpSpPr>
          <a:xfrm>
            <a:off x="381000" y="3124200"/>
            <a:ext cx="2667000" cy="3276600"/>
            <a:chOff x="533400" y="3733800"/>
            <a:chExt cx="2667000" cy="3276600"/>
          </a:xfrm>
        </p:grpSpPr>
        <p:sp>
          <p:nvSpPr>
            <p:cNvPr id="4" name="Oval 3"/>
            <p:cNvSpPr/>
            <p:nvPr/>
          </p:nvSpPr>
          <p:spPr>
            <a:xfrm>
              <a:off x="1524000" y="37338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a:t>
              </a:r>
              <a:endParaRPr lang="en-MY" dirty="0"/>
            </a:p>
          </p:txBody>
        </p:sp>
        <p:sp>
          <p:nvSpPr>
            <p:cNvPr id="5" name="Oval 4"/>
            <p:cNvSpPr/>
            <p:nvPr/>
          </p:nvSpPr>
          <p:spPr>
            <a:xfrm>
              <a:off x="838200" y="41910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t>
              </a:r>
              <a:endParaRPr lang="en-MY" dirty="0"/>
            </a:p>
          </p:txBody>
        </p:sp>
        <p:sp>
          <p:nvSpPr>
            <p:cNvPr id="6" name="Oval 5"/>
            <p:cNvSpPr/>
            <p:nvPr/>
          </p:nvSpPr>
          <p:spPr>
            <a:xfrm>
              <a:off x="2209800" y="41910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a:t>
              </a:r>
              <a:endParaRPr lang="en-MY" dirty="0"/>
            </a:p>
          </p:txBody>
        </p:sp>
        <p:sp>
          <p:nvSpPr>
            <p:cNvPr id="7" name="Oval 6"/>
            <p:cNvSpPr/>
            <p:nvPr/>
          </p:nvSpPr>
          <p:spPr>
            <a:xfrm>
              <a:off x="1219200" y="48006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a:t>
              </a:r>
              <a:endParaRPr lang="en-MY" dirty="0"/>
            </a:p>
          </p:txBody>
        </p:sp>
        <p:sp>
          <p:nvSpPr>
            <p:cNvPr id="8" name="Oval 7"/>
            <p:cNvSpPr/>
            <p:nvPr/>
          </p:nvSpPr>
          <p:spPr>
            <a:xfrm>
              <a:off x="533400" y="48006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
              </a:r>
              <a:endParaRPr lang="en-MY" dirty="0"/>
            </a:p>
          </p:txBody>
        </p:sp>
        <p:sp>
          <p:nvSpPr>
            <p:cNvPr id="9" name="Oval 8"/>
            <p:cNvSpPr/>
            <p:nvPr/>
          </p:nvSpPr>
          <p:spPr>
            <a:xfrm>
              <a:off x="1295400" y="57912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a:t>
              </a:r>
              <a:endParaRPr lang="en-MY" dirty="0"/>
            </a:p>
          </p:txBody>
        </p:sp>
        <p:sp>
          <p:nvSpPr>
            <p:cNvPr id="10" name="Oval 9"/>
            <p:cNvSpPr/>
            <p:nvPr/>
          </p:nvSpPr>
          <p:spPr>
            <a:xfrm>
              <a:off x="1828800" y="53340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t>
              </a:r>
              <a:endParaRPr lang="en-MY" dirty="0"/>
            </a:p>
          </p:txBody>
        </p:sp>
        <p:sp>
          <p:nvSpPr>
            <p:cNvPr id="11" name="Oval 10"/>
            <p:cNvSpPr/>
            <p:nvPr/>
          </p:nvSpPr>
          <p:spPr>
            <a:xfrm>
              <a:off x="2362200" y="48006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
              </a:r>
              <a:endParaRPr lang="en-MY" dirty="0"/>
            </a:p>
          </p:txBody>
        </p:sp>
        <p:sp>
          <p:nvSpPr>
            <p:cNvPr id="12" name="Oval 11"/>
            <p:cNvSpPr/>
            <p:nvPr/>
          </p:nvSpPr>
          <p:spPr>
            <a:xfrm>
              <a:off x="2895600" y="48006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a:t>
              </a:r>
              <a:endParaRPr lang="en-MY" dirty="0"/>
            </a:p>
          </p:txBody>
        </p:sp>
        <p:sp>
          <p:nvSpPr>
            <p:cNvPr id="13" name="Oval 12"/>
            <p:cNvSpPr/>
            <p:nvPr/>
          </p:nvSpPr>
          <p:spPr>
            <a:xfrm>
              <a:off x="1828800" y="48006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a:t>
              </a:r>
              <a:endParaRPr lang="en-MY" dirty="0"/>
            </a:p>
          </p:txBody>
        </p:sp>
        <p:sp>
          <p:nvSpPr>
            <p:cNvPr id="14" name="Oval 13"/>
            <p:cNvSpPr/>
            <p:nvPr/>
          </p:nvSpPr>
          <p:spPr>
            <a:xfrm>
              <a:off x="2286000" y="62484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a:t>
              </a:r>
              <a:endParaRPr lang="en-MY" dirty="0"/>
            </a:p>
          </p:txBody>
        </p:sp>
        <p:sp>
          <p:nvSpPr>
            <p:cNvPr id="15" name="Oval 14"/>
            <p:cNvSpPr/>
            <p:nvPr/>
          </p:nvSpPr>
          <p:spPr>
            <a:xfrm>
              <a:off x="2286000" y="57912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
              </a:r>
              <a:endParaRPr lang="en-MY" dirty="0"/>
            </a:p>
          </p:txBody>
        </p:sp>
        <p:sp>
          <p:nvSpPr>
            <p:cNvPr id="16" name="Oval 15"/>
            <p:cNvSpPr/>
            <p:nvPr/>
          </p:nvSpPr>
          <p:spPr>
            <a:xfrm>
              <a:off x="2286000" y="67056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a:t>
              </a:r>
              <a:endParaRPr lang="en-MY" dirty="0"/>
            </a:p>
          </p:txBody>
        </p:sp>
      </p:grpSp>
      <p:cxnSp>
        <p:nvCxnSpPr>
          <p:cNvPr id="19" name="Straight Connector 18"/>
          <p:cNvCxnSpPr>
            <a:stCxn id="4" idx="2"/>
            <a:endCxn id="5" idx="7"/>
          </p:cNvCxnSpPr>
          <p:nvPr/>
        </p:nvCxnSpPr>
        <p:spPr>
          <a:xfrm flipH="1">
            <a:off x="945963" y="3276600"/>
            <a:ext cx="425637" cy="349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4" idx="6"/>
            <a:endCxn id="6" idx="1"/>
          </p:cNvCxnSpPr>
          <p:nvPr/>
        </p:nvCxnSpPr>
        <p:spPr>
          <a:xfrm>
            <a:off x="1676400" y="3276600"/>
            <a:ext cx="425637" cy="349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5" idx="3"/>
            <a:endCxn id="8" idx="0"/>
          </p:cNvCxnSpPr>
          <p:nvPr/>
        </p:nvCxnSpPr>
        <p:spPr>
          <a:xfrm flipH="1">
            <a:off x="533400" y="3841563"/>
            <a:ext cx="197037" cy="349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5" idx="5"/>
            <a:endCxn id="7" idx="1"/>
          </p:cNvCxnSpPr>
          <p:nvPr/>
        </p:nvCxnSpPr>
        <p:spPr>
          <a:xfrm>
            <a:off x="945963" y="3841563"/>
            <a:ext cx="165474" cy="394074"/>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6" idx="3"/>
            <a:endCxn id="13" idx="0"/>
          </p:cNvCxnSpPr>
          <p:nvPr/>
        </p:nvCxnSpPr>
        <p:spPr>
          <a:xfrm flipH="1">
            <a:off x="1828800" y="3841563"/>
            <a:ext cx="273237" cy="349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6" idx="5"/>
            <a:endCxn id="11" idx="0"/>
          </p:cNvCxnSpPr>
          <p:nvPr/>
        </p:nvCxnSpPr>
        <p:spPr>
          <a:xfrm>
            <a:off x="2317563" y="3841563"/>
            <a:ext cx="44637" cy="349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6" idx="7"/>
            <a:endCxn id="12" idx="0"/>
          </p:cNvCxnSpPr>
          <p:nvPr/>
        </p:nvCxnSpPr>
        <p:spPr>
          <a:xfrm>
            <a:off x="2317563" y="3626037"/>
            <a:ext cx="578037" cy="564963"/>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13" idx="4"/>
            <a:endCxn id="10" idx="0"/>
          </p:cNvCxnSpPr>
          <p:nvPr/>
        </p:nvCxnSpPr>
        <p:spPr>
          <a:xfrm>
            <a:off x="1828800" y="4495800"/>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10" idx="3"/>
            <a:endCxn id="9" idx="7"/>
          </p:cNvCxnSpPr>
          <p:nvPr/>
        </p:nvCxnSpPr>
        <p:spPr>
          <a:xfrm flipH="1">
            <a:off x="1403163" y="4984563"/>
            <a:ext cx="317874" cy="241674"/>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0" idx="5"/>
            <a:endCxn id="15" idx="0"/>
          </p:cNvCxnSpPr>
          <p:nvPr/>
        </p:nvCxnSpPr>
        <p:spPr>
          <a:xfrm>
            <a:off x="1936563" y="4984563"/>
            <a:ext cx="349437" cy="197037"/>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15" idx="4"/>
            <a:endCxn id="14" idx="0"/>
          </p:cNvCxnSpPr>
          <p:nvPr/>
        </p:nvCxnSpPr>
        <p:spPr>
          <a:xfrm>
            <a:off x="2286000" y="54864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14" idx="4"/>
            <a:endCxn id="16" idx="0"/>
          </p:cNvCxnSpPr>
          <p:nvPr/>
        </p:nvCxnSpPr>
        <p:spPr>
          <a:xfrm>
            <a:off x="2286000" y="5943600"/>
            <a:ext cx="0" cy="152400"/>
          </a:xfrm>
          <a:prstGeom prst="line">
            <a:avLst/>
          </a:prstGeom>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533400" y="3364468"/>
            <a:ext cx="381000" cy="369332"/>
          </a:xfrm>
          <a:prstGeom prst="rect">
            <a:avLst/>
          </a:prstGeom>
          <a:noFill/>
        </p:spPr>
        <p:txBody>
          <a:bodyPr wrap="square" rtlCol="0">
            <a:spAutoFit/>
          </a:bodyPr>
          <a:lstStyle/>
          <a:p>
            <a:r>
              <a:rPr lang="en-US" dirty="0" smtClean="0"/>
              <a:t>5</a:t>
            </a:r>
            <a:endParaRPr lang="en-MY" dirty="0"/>
          </a:p>
        </p:txBody>
      </p:sp>
      <p:sp>
        <p:nvSpPr>
          <p:cNvPr id="44" name="TextBox 43"/>
          <p:cNvSpPr txBox="1"/>
          <p:nvPr/>
        </p:nvSpPr>
        <p:spPr>
          <a:xfrm>
            <a:off x="2362200" y="5117068"/>
            <a:ext cx="381000" cy="369332"/>
          </a:xfrm>
          <a:prstGeom prst="rect">
            <a:avLst/>
          </a:prstGeom>
          <a:noFill/>
        </p:spPr>
        <p:txBody>
          <a:bodyPr wrap="square" rtlCol="0">
            <a:spAutoFit/>
          </a:bodyPr>
          <a:lstStyle/>
          <a:p>
            <a:r>
              <a:rPr lang="en-US" dirty="0" smtClean="0"/>
              <a:t>5</a:t>
            </a:r>
            <a:endParaRPr lang="en-MY" dirty="0"/>
          </a:p>
        </p:txBody>
      </p:sp>
      <p:sp>
        <p:nvSpPr>
          <p:cNvPr id="45" name="TextBox 44"/>
          <p:cNvSpPr txBox="1"/>
          <p:nvPr/>
        </p:nvSpPr>
        <p:spPr>
          <a:xfrm>
            <a:off x="2362200" y="6019800"/>
            <a:ext cx="381000" cy="369332"/>
          </a:xfrm>
          <a:prstGeom prst="rect">
            <a:avLst/>
          </a:prstGeom>
          <a:noFill/>
        </p:spPr>
        <p:txBody>
          <a:bodyPr wrap="square" rtlCol="0">
            <a:spAutoFit/>
          </a:bodyPr>
          <a:lstStyle/>
          <a:p>
            <a:r>
              <a:rPr lang="en-US" dirty="0" smtClean="0"/>
              <a:t>6</a:t>
            </a:r>
            <a:endParaRPr lang="en-MY" dirty="0"/>
          </a:p>
        </p:txBody>
      </p:sp>
      <p:sp>
        <p:nvSpPr>
          <p:cNvPr id="46" name="TextBox 45"/>
          <p:cNvSpPr txBox="1"/>
          <p:nvPr/>
        </p:nvSpPr>
        <p:spPr>
          <a:xfrm>
            <a:off x="2362200" y="5574268"/>
            <a:ext cx="381000" cy="369332"/>
          </a:xfrm>
          <a:prstGeom prst="rect">
            <a:avLst/>
          </a:prstGeom>
          <a:noFill/>
        </p:spPr>
        <p:txBody>
          <a:bodyPr wrap="square" rtlCol="0">
            <a:spAutoFit/>
          </a:bodyPr>
          <a:lstStyle/>
          <a:p>
            <a:r>
              <a:rPr lang="en-US" dirty="0" smtClean="0"/>
              <a:t>6</a:t>
            </a:r>
            <a:endParaRPr lang="en-MY" dirty="0"/>
          </a:p>
        </p:txBody>
      </p:sp>
      <p:sp>
        <p:nvSpPr>
          <p:cNvPr id="47" name="TextBox 46"/>
          <p:cNvSpPr txBox="1"/>
          <p:nvPr/>
        </p:nvSpPr>
        <p:spPr>
          <a:xfrm>
            <a:off x="1371600" y="5193268"/>
            <a:ext cx="381000" cy="369332"/>
          </a:xfrm>
          <a:prstGeom prst="rect">
            <a:avLst/>
          </a:prstGeom>
          <a:noFill/>
        </p:spPr>
        <p:txBody>
          <a:bodyPr wrap="square" rtlCol="0">
            <a:spAutoFit/>
          </a:bodyPr>
          <a:lstStyle/>
          <a:p>
            <a:r>
              <a:rPr lang="en-US" dirty="0" smtClean="0"/>
              <a:t>6</a:t>
            </a:r>
            <a:endParaRPr lang="en-MY" dirty="0"/>
          </a:p>
        </p:txBody>
      </p:sp>
      <p:sp>
        <p:nvSpPr>
          <p:cNvPr id="48" name="TextBox 47"/>
          <p:cNvSpPr txBox="1"/>
          <p:nvPr/>
        </p:nvSpPr>
        <p:spPr>
          <a:xfrm>
            <a:off x="1447800" y="4659868"/>
            <a:ext cx="381000" cy="369332"/>
          </a:xfrm>
          <a:prstGeom prst="rect">
            <a:avLst/>
          </a:prstGeom>
          <a:noFill/>
        </p:spPr>
        <p:txBody>
          <a:bodyPr wrap="square" rtlCol="0">
            <a:spAutoFit/>
          </a:bodyPr>
          <a:lstStyle/>
          <a:p>
            <a:r>
              <a:rPr lang="en-US" dirty="0" smtClean="0"/>
              <a:t>4</a:t>
            </a:r>
            <a:endParaRPr lang="en-MY" dirty="0"/>
          </a:p>
        </p:txBody>
      </p:sp>
      <p:sp>
        <p:nvSpPr>
          <p:cNvPr id="49" name="TextBox 48"/>
          <p:cNvSpPr txBox="1"/>
          <p:nvPr/>
        </p:nvSpPr>
        <p:spPr>
          <a:xfrm>
            <a:off x="1447800" y="4202668"/>
            <a:ext cx="381000" cy="369332"/>
          </a:xfrm>
          <a:prstGeom prst="rect">
            <a:avLst/>
          </a:prstGeom>
          <a:noFill/>
        </p:spPr>
        <p:txBody>
          <a:bodyPr wrap="square" rtlCol="0">
            <a:spAutoFit/>
          </a:bodyPr>
          <a:lstStyle/>
          <a:p>
            <a:r>
              <a:rPr lang="en-US" dirty="0" smtClean="0"/>
              <a:t>4</a:t>
            </a:r>
            <a:endParaRPr lang="en-MY" dirty="0"/>
          </a:p>
        </p:txBody>
      </p:sp>
      <p:sp>
        <p:nvSpPr>
          <p:cNvPr id="50" name="TextBox 49"/>
          <p:cNvSpPr txBox="1"/>
          <p:nvPr/>
        </p:nvSpPr>
        <p:spPr>
          <a:xfrm>
            <a:off x="1981200" y="4126468"/>
            <a:ext cx="381000" cy="369332"/>
          </a:xfrm>
          <a:prstGeom prst="rect">
            <a:avLst/>
          </a:prstGeom>
          <a:noFill/>
        </p:spPr>
        <p:txBody>
          <a:bodyPr wrap="square" rtlCol="0">
            <a:spAutoFit/>
          </a:bodyPr>
          <a:lstStyle/>
          <a:p>
            <a:r>
              <a:rPr lang="en-US" dirty="0" smtClean="0"/>
              <a:t>6</a:t>
            </a:r>
            <a:endParaRPr lang="en-MY" dirty="0"/>
          </a:p>
        </p:txBody>
      </p:sp>
      <p:sp>
        <p:nvSpPr>
          <p:cNvPr id="51" name="TextBox 50"/>
          <p:cNvSpPr txBox="1"/>
          <p:nvPr/>
        </p:nvSpPr>
        <p:spPr>
          <a:xfrm>
            <a:off x="2514600" y="4114800"/>
            <a:ext cx="381000" cy="369332"/>
          </a:xfrm>
          <a:prstGeom prst="rect">
            <a:avLst/>
          </a:prstGeom>
          <a:noFill/>
        </p:spPr>
        <p:txBody>
          <a:bodyPr wrap="square" rtlCol="0">
            <a:spAutoFit/>
          </a:bodyPr>
          <a:lstStyle/>
          <a:p>
            <a:r>
              <a:rPr lang="en-US" dirty="0" smtClean="0"/>
              <a:t>6</a:t>
            </a:r>
            <a:endParaRPr lang="en-MY" dirty="0"/>
          </a:p>
        </p:txBody>
      </p:sp>
      <p:sp>
        <p:nvSpPr>
          <p:cNvPr id="52" name="TextBox 51"/>
          <p:cNvSpPr txBox="1"/>
          <p:nvPr/>
        </p:nvSpPr>
        <p:spPr>
          <a:xfrm>
            <a:off x="152400" y="4126468"/>
            <a:ext cx="381000" cy="369332"/>
          </a:xfrm>
          <a:prstGeom prst="rect">
            <a:avLst/>
          </a:prstGeom>
          <a:noFill/>
        </p:spPr>
        <p:txBody>
          <a:bodyPr wrap="square" rtlCol="0">
            <a:spAutoFit/>
          </a:bodyPr>
          <a:lstStyle/>
          <a:p>
            <a:r>
              <a:rPr lang="en-US" dirty="0" smtClean="0"/>
              <a:t>6</a:t>
            </a:r>
            <a:endParaRPr lang="en-MY" dirty="0"/>
          </a:p>
        </p:txBody>
      </p:sp>
      <p:sp>
        <p:nvSpPr>
          <p:cNvPr id="53" name="TextBox 52"/>
          <p:cNvSpPr txBox="1"/>
          <p:nvPr/>
        </p:nvSpPr>
        <p:spPr>
          <a:xfrm>
            <a:off x="838200" y="4126468"/>
            <a:ext cx="381000" cy="369332"/>
          </a:xfrm>
          <a:prstGeom prst="rect">
            <a:avLst/>
          </a:prstGeom>
          <a:noFill/>
        </p:spPr>
        <p:txBody>
          <a:bodyPr wrap="square" rtlCol="0">
            <a:spAutoFit/>
          </a:bodyPr>
          <a:lstStyle/>
          <a:p>
            <a:r>
              <a:rPr lang="en-US" dirty="0" smtClean="0"/>
              <a:t>7</a:t>
            </a:r>
            <a:endParaRPr lang="en-MY" dirty="0"/>
          </a:p>
        </p:txBody>
      </p:sp>
      <p:sp>
        <p:nvSpPr>
          <p:cNvPr id="54" name="TextBox 53"/>
          <p:cNvSpPr txBox="1"/>
          <p:nvPr/>
        </p:nvSpPr>
        <p:spPr>
          <a:xfrm>
            <a:off x="2362200" y="3516868"/>
            <a:ext cx="381000" cy="369332"/>
          </a:xfrm>
          <a:prstGeom prst="rect">
            <a:avLst/>
          </a:prstGeom>
          <a:noFill/>
        </p:spPr>
        <p:txBody>
          <a:bodyPr wrap="square" rtlCol="0">
            <a:spAutoFit/>
          </a:bodyPr>
          <a:lstStyle/>
          <a:p>
            <a:r>
              <a:rPr lang="en-US" dirty="0" smtClean="0"/>
              <a:t>6</a:t>
            </a:r>
            <a:endParaRPr lang="en-MY"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مقدمه‌ای بر جستجو‌های آگاهانه</a:t>
            </a:r>
            <a:br>
              <a:rPr lang="fa-IR" dirty="0" smtClean="0"/>
            </a:br>
            <a:endParaRPr lang="en-MY" dirty="0"/>
          </a:p>
        </p:txBody>
      </p:sp>
      <p:sp>
        <p:nvSpPr>
          <p:cNvPr id="3" name="Content Placeholder 2"/>
          <p:cNvSpPr>
            <a:spLocks noGrp="1"/>
          </p:cNvSpPr>
          <p:nvPr>
            <p:ph idx="1"/>
          </p:nvPr>
        </p:nvSpPr>
        <p:spPr/>
        <p:txBody>
          <a:bodyPr>
            <a:normAutofit/>
          </a:bodyPr>
          <a:lstStyle/>
          <a:p>
            <a:pPr algn="r" rtl="1"/>
            <a:r>
              <a:rPr lang="fa-IR" sz="2000" dirty="0" smtClean="0"/>
              <a:t>جستجو‌های اگاهانه یا مکاشفه‌ای یا به قول  کتاب آروینی با تخمین فاصله هر گره تا گره هدف سعی‌ می‌کند گرهی را بست دهد که احتمالا به گره هدف نزدیک تر است. اینکه میگوییم احتمالا به این دلیل است که دقیقا نمی‌دانیم فاصله واقعی‌ هر گره تا گره هدف چقدر است بلکه یک تقریبی از این فاصله داریم که توسط تابع‌ای به نام هیوریستیک یا تابع آروین بدست میاید:</a:t>
            </a:r>
            <a:r>
              <a:rPr lang="en-US" sz="2000" dirty="0" smtClean="0">
                <a:solidFill>
                  <a:srgbClr val="FF0000"/>
                </a:solidFill>
              </a:rPr>
              <a:t>h(n)</a:t>
            </a:r>
            <a:r>
              <a:rPr lang="fa-IR" sz="2000" dirty="0" smtClean="0"/>
              <a:t> هر چه این تابع دقیقتر باشد روند جستجو سریعتر و بهینه تر است</a:t>
            </a:r>
            <a:r>
              <a:rPr lang="en-US" sz="2000" dirty="0" smtClean="0"/>
              <a:t>.</a:t>
            </a:r>
          </a:p>
          <a:p>
            <a:pPr algn="r" rtl="1"/>
            <a:endParaRPr lang="en-US" sz="2000" dirty="0" smtClean="0"/>
          </a:p>
          <a:p>
            <a:pPr algn="r" rtl="1"/>
            <a:r>
              <a:rPr lang="fa-IR" sz="2000" dirty="0" smtClean="0"/>
              <a:t>جستجو‌های آگاهانه را جستجو‌های اول بهترین نیز می‌نامند، چرا که سعی‌ میکنند اول بهترین را گسترش دهند نه لزوماً بهترین را</a:t>
            </a:r>
            <a:r>
              <a:rPr lang="en-US" sz="2000" dirty="0" smtClean="0"/>
              <a:t>.</a:t>
            </a:r>
            <a:endParaRPr lang="fa-IR" sz="2000" dirty="0" smtClean="0"/>
          </a:p>
          <a:p>
            <a:pPr algn="r" rtl="1"/>
            <a:endParaRPr lang="en-US" sz="2000" dirty="0" smtClean="0"/>
          </a:p>
          <a:p>
            <a:pPr algn="r" rtl="1"/>
            <a:r>
              <a:rPr lang="fa-IR" sz="2000" dirty="0" smtClean="0"/>
              <a:t>جستجو حریصانه ساده‌ترین نوع جستجو آگاهانه است که فقط از تخمین استفاده می‌کند</a:t>
            </a:r>
            <a:r>
              <a:rPr lang="en-US" sz="2000" dirty="0" smtClean="0"/>
              <a:t>.</a:t>
            </a:r>
          </a:p>
          <a:p>
            <a:pPr algn="r" rtl="1">
              <a:buNone/>
            </a:pPr>
            <a:r>
              <a:rPr lang="fa-IR" sz="2000" dirty="0" smtClean="0"/>
              <a:t>مساله نقشه رومانی را در نظر بگیرید، فرض کنید </a:t>
            </a:r>
            <a:r>
              <a:rPr lang="en-US" sz="2000" dirty="0" smtClean="0"/>
              <a:t>h(n)  </a:t>
            </a:r>
            <a:r>
              <a:rPr lang="fa-IR" sz="2000" dirty="0" smtClean="0"/>
              <a:t>را نیز داریم، صورت سوال در اسلاید بعدی آمده است</a:t>
            </a:r>
          </a:p>
          <a:p>
            <a:pPr algn="r" rtl="1">
              <a:buNone/>
            </a:pPr>
            <a:endParaRPr lang="fa-IR" sz="2000" dirty="0"/>
          </a:p>
        </p:txBody>
      </p:sp>
    </p:spTree>
    <p:extLst>
      <p:ext uri="{BB962C8B-B14F-4D97-AF65-F5344CB8AC3E}">
        <p14:creationId xmlns:p14="http://schemas.microsoft.com/office/powerpoint/2010/main" val="22858505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t> مثال</a:t>
            </a:r>
            <a:r>
              <a:rPr lang="en-MY" dirty="0" smtClean="0"/>
              <a:t> </a:t>
            </a:r>
            <a:r>
              <a:rPr lang="fa-IR" dirty="0" smtClean="0"/>
              <a:t>۲ </a:t>
            </a:r>
            <a:endParaRPr lang="en-MY" dirty="0"/>
          </a:p>
        </p:txBody>
      </p:sp>
      <p:sp>
        <p:nvSpPr>
          <p:cNvPr id="3" name="Content Placeholder 2"/>
          <p:cNvSpPr>
            <a:spLocks noGrp="1"/>
          </p:cNvSpPr>
          <p:nvPr>
            <p:ph idx="1"/>
          </p:nvPr>
        </p:nvSpPr>
        <p:spPr/>
        <p:txBody>
          <a:bodyPr>
            <a:noAutofit/>
          </a:bodyPr>
          <a:lstStyle/>
          <a:p>
            <a:pPr algn="r" rtl="1">
              <a:buNone/>
            </a:pPr>
            <a:r>
              <a:rPr lang="fa-IR" sz="2400" dirty="0" smtClean="0"/>
              <a:t>۳ تابع هیوریستیک  </a:t>
            </a:r>
            <a:r>
              <a:rPr lang="en-MY" sz="2400" dirty="0" smtClean="0"/>
              <a:t> h1,h2,h3 </a:t>
            </a:r>
            <a:r>
              <a:rPr lang="fa-IR" sz="2400" dirty="0" smtClean="0"/>
              <a:t>که هر ۳ قابل قبول هستند  برای حل مساله‌ای به روش</a:t>
            </a:r>
            <a:r>
              <a:rPr lang="en-MY" sz="2400" dirty="0" smtClean="0"/>
              <a:t>A*</a:t>
            </a:r>
            <a:r>
              <a:rPr lang="fa-IR" sz="2400" dirty="0" smtClean="0"/>
              <a:t> پیشنهاد شده اند اگر هیچ کدام بر دیگری برتری نداشته باشند، بهترین انتخاب کدام هیوریستیک است؟</a:t>
            </a:r>
            <a:r>
              <a:rPr lang="en-MY" sz="2400" dirty="0" smtClean="0"/>
              <a:t> </a:t>
            </a:r>
            <a:r>
              <a:rPr lang="fa-IR" sz="2400" dirty="0" smtClean="0"/>
              <a:t>مکاترونیک ۸۳</a:t>
            </a:r>
          </a:p>
          <a:p>
            <a:pPr algn="r" rtl="1">
              <a:buNone/>
            </a:pPr>
            <a:endParaRPr lang="en-MY" sz="2400" dirty="0" smtClean="0"/>
          </a:p>
          <a:p>
            <a:pPr algn="r" rtl="1">
              <a:buNone/>
            </a:pPr>
            <a:r>
              <a:rPr lang="en-MY" sz="2400" dirty="0" smtClean="0"/>
              <a:t>h(n) = h1(n) </a:t>
            </a:r>
            <a:r>
              <a:rPr lang="en-MY" sz="2400" dirty="0" smtClean="0">
                <a:latin typeface="Calibri"/>
                <a:cs typeface="Calibri"/>
              </a:rPr>
              <a:t>× h2(n)× h3(n)</a:t>
            </a:r>
            <a:r>
              <a:rPr lang="en-MY" sz="2400" dirty="0" smtClean="0"/>
              <a:t> (1</a:t>
            </a:r>
          </a:p>
          <a:p>
            <a:pPr algn="r" rtl="1">
              <a:buNone/>
            </a:pPr>
            <a:r>
              <a:rPr lang="en-MY" sz="2400" dirty="0" smtClean="0"/>
              <a:t>Max(h1(n) ,</a:t>
            </a:r>
            <a:r>
              <a:rPr lang="en-MY" sz="2400" dirty="0" smtClean="0">
                <a:cs typeface="Calibri"/>
              </a:rPr>
              <a:t> h2(n), h3(n)</a:t>
            </a:r>
            <a:r>
              <a:rPr lang="en-MY" sz="2400" dirty="0" smtClean="0"/>
              <a:t> ) (2</a:t>
            </a:r>
          </a:p>
          <a:p>
            <a:pPr algn="r" rtl="1">
              <a:buNone/>
            </a:pPr>
            <a:r>
              <a:rPr lang="en-MY" sz="2400" dirty="0" smtClean="0"/>
              <a:t>(3</a:t>
            </a:r>
            <a:r>
              <a:rPr lang="fa-IR" sz="2400" dirty="0" smtClean="0"/>
              <a:t>انتخاب تصادفی یکی‌ از ۳ هوریستیک</a:t>
            </a:r>
            <a:endParaRPr lang="en-MY" sz="2400" dirty="0" smtClean="0"/>
          </a:p>
          <a:p>
            <a:pPr algn="r" rtl="1">
              <a:buNone/>
            </a:pPr>
            <a:r>
              <a:rPr lang="en-MY" sz="2400" dirty="0" smtClean="0"/>
              <a:t>h(n) = c1h1(n) + c2h2(n) + c3h3(n) , 0&lt;c1,c2,c3&lt;1 (4</a:t>
            </a:r>
            <a:endParaRPr lang="fa-IR" sz="2400" dirty="0" smtClean="0"/>
          </a:p>
          <a:p>
            <a:pPr>
              <a:buNone/>
            </a:pPr>
            <a:r>
              <a:rPr lang="fa-IR" sz="2400" dirty="0" smtClean="0"/>
              <a:t/>
            </a:r>
            <a:br>
              <a:rPr lang="fa-IR" sz="2400" dirty="0" smtClean="0"/>
            </a:br>
            <a:endParaRPr lang="fa-IR" sz="2400" dirty="0" smtClean="0"/>
          </a:p>
          <a:p>
            <a:pPr algn="r" rtl="1">
              <a:buNone/>
            </a:pPr>
            <a:endParaRPr lang="fa-IR" sz="2400" dirty="0" smtClean="0"/>
          </a:p>
          <a:p>
            <a:pPr>
              <a:buNone/>
            </a:pPr>
            <a:r>
              <a:rPr lang="fa-IR" sz="2400" dirty="0" smtClean="0"/>
              <a:t/>
            </a:r>
            <a:br>
              <a:rPr lang="fa-IR" sz="2400" dirty="0" smtClean="0"/>
            </a:br>
            <a:endParaRPr lang="fa-IR" sz="2400" dirty="0" smtClean="0"/>
          </a:p>
          <a:p>
            <a:pPr algn="r" rtl="1"/>
            <a:endParaRPr lang="en-MY"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تحلیل مساله</a:t>
            </a:r>
            <a:endParaRPr lang="en-MY" dirty="0"/>
          </a:p>
        </p:txBody>
      </p:sp>
      <p:sp>
        <p:nvSpPr>
          <p:cNvPr id="3" name="Content Placeholder 2"/>
          <p:cNvSpPr>
            <a:spLocks noGrp="1"/>
          </p:cNvSpPr>
          <p:nvPr>
            <p:ph idx="1"/>
          </p:nvPr>
        </p:nvSpPr>
        <p:spPr/>
        <p:txBody>
          <a:bodyPr/>
          <a:lstStyle/>
          <a:p>
            <a:pPr algn="r" rtl="1">
              <a:buNone/>
            </a:pPr>
            <a:r>
              <a:rPr lang="fa-IR" dirty="0" smtClean="0"/>
              <a:t>پاسخ صحیح گزینه ۲ است؛ چون هر ۳ هیوریستیک قابل قبول هستند، آن که تخمین بیشتری میزند، مسلما  دقیقتر است و گره‌های کمتری بسط میدهد</a:t>
            </a:r>
          </a:p>
          <a:p>
            <a:pPr>
              <a:buNone/>
            </a:pPr>
            <a:r>
              <a:rPr lang="fa-IR" dirty="0" smtClean="0"/>
              <a:t/>
            </a:r>
            <a:br>
              <a:rPr lang="fa-IR" dirty="0" smtClean="0"/>
            </a:br>
            <a:endParaRPr lang="fa-IR" dirty="0" smtClean="0"/>
          </a:p>
          <a:p>
            <a:pPr algn="r" rtl="1">
              <a:buNone/>
            </a:pPr>
            <a:r>
              <a:rPr lang="fa-IR" dirty="0" smtClean="0"/>
              <a:t>یکی‌ از مشکلات الگوریتم </a:t>
            </a:r>
            <a:r>
              <a:rPr lang="en-MY" dirty="0" smtClean="0"/>
              <a:t>A*</a:t>
            </a:r>
            <a:r>
              <a:rPr lang="fa-IR" dirty="0" smtClean="0"/>
              <a:t> مصرف زیاد حافظه است ، برای رفع این مشکل الگوریتم‌های</a:t>
            </a:r>
            <a:r>
              <a:rPr lang="en-MY" dirty="0" smtClean="0"/>
              <a:t>IDA*,RBFS ,SMA*</a:t>
            </a:r>
            <a:r>
              <a:rPr lang="fa-IR" dirty="0" smtClean="0"/>
              <a:t> ارائه شدند</a:t>
            </a:r>
          </a:p>
          <a:p>
            <a:pPr algn="r">
              <a:buNone/>
            </a:pPr>
            <a:endParaRPr lang="en-MY" dirty="0"/>
          </a:p>
        </p:txBody>
      </p:sp>
      <p:cxnSp>
        <p:nvCxnSpPr>
          <p:cNvPr id="5" name="Straight Connector 4"/>
          <p:cNvCxnSpPr>
            <a:stCxn id="3" idx="1"/>
            <a:endCxn id="3" idx="3"/>
          </p:cNvCxnSpPr>
          <p:nvPr/>
        </p:nvCxnSpPr>
        <p:spPr>
          <a:xfrm>
            <a:off x="457200" y="3863182"/>
            <a:ext cx="82296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smtClean="0"/>
              <a:t>IDA*</a:t>
            </a:r>
            <a:endParaRPr lang="en-MY" dirty="0"/>
          </a:p>
        </p:txBody>
      </p:sp>
      <p:sp>
        <p:nvSpPr>
          <p:cNvPr id="3" name="Content Placeholder 2"/>
          <p:cNvSpPr>
            <a:spLocks noGrp="1"/>
          </p:cNvSpPr>
          <p:nvPr>
            <p:ph idx="1"/>
          </p:nvPr>
        </p:nvSpPr>
        <p:spPr>
          <a:xfrm>
            <a:off x="0" y="1600200"/>
            <a:ext cx="8686800" cy="4525963"/>
          </a:xfrm>
        </p:spPr>
        <p:txBody>
          <a:bodyPr>
            <a:noAutofit/>
          </a:bodyPr>
          <a:lstStyle/>
          <a:p>
            <a:pPr algn="r" rtl="1">
              <a:buNone/>
            </a:pPr>
            <a:r>
              <a:rPr lang="fa-IR" sz="2800" dirty="0" smtClean="0"/>
              <a:t>مثل روش جستجو عمقی تکراری عمل می‌کند با این تفاوت که در این الگوریتم به جای عمق محدودیت روی تابع </a:t>
            </a:r>
            <a:r>
              <a:rPr lang="en-MY" sz="2800" dirty="0" smtClean="0"/>
              <a:t> f</a:t>
            </a:r>
            <a:r>
              <a:rPr lang="fa-IR" sz="2800" dirty="0" smtClean="0"/>
              <a:t>است</a:t>
            </a:r>
            <a:r>
              <a:rPr lang="en-MY" sz="2800" dirty="0" smtClean="0"/>
              <a:t>.</a:t>
            </a:r>
            <a:r>
              <a:rPr lang="fa-IR" sz="2800" dirty="0" smtClean="0"/>
              <a:t>مقدار اولیه این محدودیت ریشه است</a:t>
            </a:r>
            <a:r>
              <a:rPr lang="en-MY" sz="2800" dirty="0" smtClean="0"/>
              <a:t>.</a:t>
            </a:r>
            <a:endParaRPr lang="fa-IR" sz="2800" dirty="0" smtClean="0"/>
          </a:p>
          <a:p>
            <a:pPr algn="r" rtl="1">
              <a:buNone/>
            </a:pPr>
            <a:r>
              <a:rPr lang="fa-IR" sz="2800" dirty="0" smtClean="0"/>
              <a:t>درهر تکرار گره هایی که</a:t>
            </a:r>
            <a:r>
              <a:rPr lang="en-MY" sz="2800" dirty="0" smtClean="0"/>
              <a:t>f </a:t>
            </a:r>
            <a:r>
              <a:rPr lang="fa-IR" sz="2800" dirty="0" smtClean="0"/>
              <a:t> آنها کمتر از محدودیت مربوط به آن تکرار است گسترش می‌یابد، اگر در این تکرار گره هدف برای گسترش انتخاب شود الگوریتم خاتمه می‌یابد در غیر اینصورت کمترین  مقدار  </a:t>
            </a:r>
            <a:r>
              <a:rPr lang="en-MY" sz="2800" dirty="0" smtClean="0"/>
              <a:t> f</a:t>
            </a:r>
            <a:r>
              <a:rPr lang="fa-IR" sz="2800" dirty="0" smtClean="0"/>
              <a:t>گره‌های گسترش نیافته به عنوان محدودیت جدید انتخاب میشود</a:t>
            </a:r>
            <a:r>
              <a:rPr lang="en-MY" sz="2800" dirty="0" smtClean="0"/>
              <a:t>.</a:t>
            </a:r>
            <a:endParaRPr lang="fa-IR" sz="2800" dirty="0" smtClean="0"/>
          </a:p>
          <a:p>
            <a:pPr algn="r" rtl="1">
              <a:buNone/>
            </a:pPr>
            <a:r>
              <a:rPr lang="fa-IR" sz="2800" dirty="0" smtClean="0"/>
              <a:t>هم </a:t>
            </a:r>
            <a:r>
              <a:rPr lang="fa-IR" sz="2800" dirty="0" smtClean="0">
                <a:solidFill>
                  <a:srgbClr val="FF0000"/>
                </a:solidFill>
              </a:rPr>
              <a:t>کامل</a:t>
            </a:r>
            <a:r>
              <a:rPr lang="fa-IR" sz="2800" dirty="0" smtClean="0"/>
              <a:t> است هم </a:t>
            </a:r>
            <a:r>
              <a:rPr lang="fa-IR" sz="2800" dirty="0" smtClean="0">
                <a:solidFill>
                  <a:srgbClr val="FF0000"/>
                </a:solidFill>
              </a:rPr>
              <a:t>بهینه</a:t>
            </a:r>
            <a:r>
              <a:rPr lang="fa-IR" sz="2800" dirty="0" smtClean="0"/>
              <a:t>، پیچیدگی مکانی‌اش مانند اول عمق </a:t>
            </a:r>
            <a:r>
              <a:rPr lang="fa-IR" sz="2800" dirty="0" smtClean="0">
                <a:solidFill>
                  <a:srgbClr val="FF0000"/>
                </a:solidFill>
              </a:rPr>
              <a:t>خطی</a:t>
            </a:r>
            <a:r>
              <a:rPr lang="en-MY" sz="2800" dirty="0" smtClean="0">
                <a:solidFill>
                  <a:srgbClr val="FF0000"/>
                </a:solidFill>
              </a:rPr>
              <a:t>(b c*/ɛ) </a:t>
            </a:r>
            <a:r>
              <a:rPr lang="fa-IR" sz="2800" dirty="0" smtClean="0"/>
              <a:t>‌ است</a:t>
            </a:r>
            <a:r>
              <a:rPr lang="en-US" sz="2800" dirty="0" smtClean="0"/>
              <a:t> </a:t>
            </a:r>
            <a:r>
              <a:rPr lang="fa-IR" sz="2800" dirty="0"/>
              <a:t>چون فضای مصرفی آن پشته </a:t>
            </a:r>
            <a:r>
              <a:rPr lang="fa-IR" sz="2800" dirty="0" smtClean="0"/>
              <a:t>است</a:t>
            </a:r>
            <a:r>
              <a:rPr lang="en-US" sz="2800" dirty="0" smtClean="0"/>
              <a:t>!</a:t>
            </a:r>
            <a:r>
              <a:rPr lang="fa-IR" sz="2800" dirty="0" smtClean="0"/>
              <a:t>، اگر تکرار زیاد نباشد زیاد نود نمیشمرد</a:t>
            </a:r>
            <a:endParaRPr lang="en-MY" sz="2800" dirty="0" smtClean="0"/>
          </a:p>
          <a:p>
            <a:pPr algn="r" rtl="1">
              <a:buNone/>
            </a:pPr>
            <a:r>
              <a:rPr lang="fa-IR" sz="1800" dirty="0" smtClean="0"/>
              <a:t>نود هدف در تکرار با </a:t>
            </a:r>
            <a:r>
              <a:rPr lang="en-MY" sz="1800" dirty="0" smtClean="0"/>
              <a:t>f=</a:t>
            </a:r>
            <a:r>
              <a:rPr lang="en-MY" sz="1800" dirty="0" smtClean="0">
                <a:solidFill>
                  <a:srgbClr val="FF0000"/>
                </a:solidFill>
              </a:rPr>
              <a:t>c*</a:t>
            </a:r>
            <a:r>
              <a:rPr lang="fa-IR" sz="1800" dirty="0" smtClean="0"/>
              <a:t> بدست میاید</a:t>
            </a:r>
            <a:r>
              <a:rPr lang="en-MY" sz="1800" dirty="0" smtClean="0"/>
              <a:t> </a:t>
            </a:r>
            <a:r>
              <a:rPr lang="fa-IR" sz="1800" dirty="0" smtClean="0"/>
              <a:t>و</a:t>
            </a:r>
            <a:r>
              <a:rPr lang="en-MY" sz="1800" dirty="0" smtClean="0">
                <a:solidFill>
                  <a:srgbClr val="FF0000"/>
                </a:solidFill>
              </a:rPr>
              <a:t> ɛ</a:t>
            </a:r>
            <a:r>
              <a:rPr lang="fa-IR" sz="1800" dirty="0" smtClean="0"/>
              <a:t> کمترین هزینه اعمال می‌باشد</a:t>
            </a:r>
          </a:p>
          <a:p>
            <a:pPr algn="r" rtl="1">
              <a:buNone/>
            </a:pPr>
            <a:endParaRPr lang="fa-IR" sz="2800" dirty="0" smtClean="0"/>
          </a:p>
          <a:p>
            <a:pPr algn="r" rtl="1">
              <a:buNone/>
            </a:pPr>
            <a:endParaRPr lang="fa-IR" sz="2800" dirty="0" smtClean="0"/>
          </a:p>
          <a:p>
            <a:pPr algn="r" rtl="1">
              <a:buNone/>
            </a:pPr>
            <a:r>
              <a:rPr lang="fa-IR" sz="2800" dirty="0" smtClean="0"/>
              <a:t/>
            </a:r>
            <a:br>
              <a:rPr lang="fa-IR" sz="2800" dirty="0" smtClean="0"/>
            </a:br>
            <a:endParaRPr lang="fa-IR" sz="2800" dirty="0" smtClean="0"/>
          </a:p>
          <a:p>
            <a:pPr algn="r" rtl="1">
              <a:buNone/>
            </a:pPr>
            <a:endParaRPr lang="en-MY" sz="2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a:solidFill>
                  <a:prstClr val="black"/>
                </a:solidFill>
              </a:rPr>
              <a:t>IDA*</a:t>
            </a:r>
            <a:endParaRPr lang="en-US" dirty="0"/>
          </a:p>
        </p:txBody>
      </p:sp>
      <p:sp>
        <p:nvSpPr>
          <p:cNvPr id="3" name="Content Placeholder 2"/>
          <p:cNvSpPr>
            <a:spLocks noGrp="1"/>
          </p:cNvSpPr>
          <p:nvPr>
            <p:ph idx="1"/>
          </p:nvPr>
        </p:nvSpPr>
        <p:spPr/>
        <p:txBody>
          <a:bodyPr>
            <a:normAutofit lnSpcReduction="10000"/>
          </a:bodyPr>
          <a:lstStyle/>
          <a:p>
            <a:pPr marL="0" indent="0" algn="r" rtl="1">
              <a:buNone/>
            </a:pPr>
            <a:r>
              <a:rPr lang="fa-IR" dirty="0"/>
              <a:t>ما سعی‌ کردیم فضای مصرفی </a:t>
            </a:r>
            <a:r>
              <a:rPr lang="en-US" dirty="0"/>
              <a:t> </a:t>
            </a:r>
            <a:r>
              <a:rPr lang="en-US" dirty="0" smtClean="0"/>
              <a:t>A* </a:t>
            </a:r>
            <a:r>
              <a:rPr lang="fa-IR" dirty="0" smtClean="0"/>
              <a:t>که </a:t>
            </a:r>
            <a:r>
              <a:rPr lang="fa-IR" dirty="0"/>
              <a:t>نمایی است را خطی‌ کنیم. از لحاظ تعداد شمارش نود (یا همان نود‌های تولید شده) این الگوریتم پیشرفتی نسبت </a:t>
            </a:r>
            <a:r>
              <a:rPr lang="fa-IR" dirty="0" smtClean="0"/>
              <a:t>به</a:t>
            </a:r>
            <a:r>
              <a:rPr lang="en-US" dirty="0" smtClean="0"/>
              <a:t>A* </a:t>
            </a:r>
            <a:r>
              <a:rPr lang="fa-IR" dirty="0" smtClean="0"/>
              <a:t> </a:t>
            </a:r>
            <a:r>
              <a:rPr lang="fa-IR" dirty="0"/>
              <a:t>نکرد یعنی‌ زیاد نود میشمارد (پیچیدگی‌ زمانی‌ آن نمایی است).</a:t>
            </a:r>
          </a:p>
          <a:p>
            <a:pPr marL="0" indent="0" algn="r" rtl="1">
              <a:buNone/>
            </a:pPr>
            <a:r>
              <a:rPr lang="fa-IR" dirty="0" smtClean="0"/>
              <a:t>اولا</a:t>
            </a:r>
            <a:r>
              <a:rPr lang="en-US" dirty="0" smtClean="0"/>
              <a:t>IDA*,A*</a:t>
            </a:r>
            <a:r>
              <a:rPr lang="fa-IR" dirty="0" smtClean="0"/>
              <a:t> معمولا </a:t>
            </a:r>
            <a:r>
              <a:rPr lang="fa-IR" dirty="0"/>
              <a:t>بر روی گراف‌های وزن </a:t>
            </a:r>
            <a:r>
              <a:rPr lang="fa-IR" dirty="0" smtClean="0"/>
              <a:t>دار </a:t>
            </a:r>
            <a:r>
              <a:rPr lang="fa-IR" dirty="0"/>
              <a:t>اعمال میشود.</a:t>
            </a:r>
          </a:p>
          <a:p>
            <a:pPr marL="0" indent="0" algn="r" rtl="1">
              <a:buNone/>
            </a:pPr>
            <a:r>
              <a:rPr lang="fa-IR" dirty="0"/>
              <a:t>حال اگر تنوع </a:t>
            </a:r>
            <a:r>
              <a:rPr lang="fa-IR" dirty="0" smtClean="0"/>
              <a:t>وزن‌ها</a:t>
            </a:r>
            <a:r>
              <a:rPr lang="en-US" dirty="0" smtClean="0"/>
              <a:t>(g)</a:t>
            </a:r>
            <a:r>
              <a:rPr lang="fa-IR" dirty="0" smtClean="0"/>
              <a:t> </a:t>
            </a:r>
            <a:r>
              <a:rPr lang="fa-IR" dirty="0"/>
              <a:t>زیاد </a:t>
            </a:r>
            <a:r>
              <a:rPr lang="fa-IR" dirty="0" smtClean="0"/>
              <a:t>باشد</a:t>
            </a:r>
            <a:r>
              <a:rPr lang="en-US" dirty="0" smtClean="0"/>
              <a:t>   f </a:t>
            </a:r>
            <a:r>
              <a:rPr lang="fa-IR" dirty="0"/>
              <a:t>متنوع </a:t>
            </a:r>
            <a:r>
              <a:rPr lang="fa-IR" dirty="0" smtClean="0"/>
              <a:t>میشود،</a:t>
            </a:r>
            <a:r>
              <a:rPr lang="en-US" dirty="0" smtClean="0"/>
              <a:t>IDA*</a:t>
            </a:r>
            <a:r>
              <a:rPr lang="fa-IR" dirty="0" smtClean="0"/>
              <a:t> </a:t>
            </a:r>
            <a:r>
              <a:rPr lang="fa-IR" dirty="0"/>
              <a:t>مجبور میشود دوباره کاری انجام دهد. که این یعنی‌ شمارش بیشتر نود </a:t>
            </a:r>
            <a:r>
              <a:rPr lang="fa-IR" dirty="0" smtClean="0"/>
              <a:t>ها</a:t>
            </a:r>
            <a:r>
              <a:rPr lang="en-US" dirty="0" smtClean="0"/>
              <a:t>  </a:t>
            </a:r>
            <a:r>
              <a:rPr lang="fa-IR" dirty="0" smtClean="0"/>
              <a:t>در</a:t>
            </a:r>
            <a:r>
              <a:rPr lang="en-US" dirty="0" smtClean="0"/>
              <a:t>A*</a:t>
            </a:r>
            <a:r>
              <a:rPr lang="fa-IR" dirty="0" smtClean="0"/>
              <a:t> </a:t>
            </a:r>
            <a:r>
              <a:rPr lang="fa-IR" dirty="0"/>
              <a:t>دوباره کاری </a:t>
            </a:r>
            <a:r>
              <a:rPr lang="fa-IR" dirty="0" smtClean="0"/>
              <a:t>نداشتیم</a:t>
            </a:r>
            <a:r>
              <a:rPr lang="en-US" dirty="0" smtClean="0"/>
              <a:t>.</a:t>
            </a:r>
            <a:endParaRPr lang="fa-IR" dirty="0"/>
          </a:p>
          <a:p>
            <a:pPr marL="0" indent="0">
              <a:buNone/>
            </a:pPr>
            <a:endParaRPr lang="en-US" dirty="0"/>
          </a:p>
        </p:txBody>
      </p:sp>
    </p:spTree>
    <p:extLst>
      <p:ext uri="{BB962C8B-B14F-4D97-AF65-F5344CB8AC3E}">
        <p14:creationId xmlns:p14="http://schemas.microsoft.com/office/powerpoint/2010/main" val="4397081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smtClean="0"/>
              <a:t>IDA*</a:t>
            </a:r>
            <a:endParaRPr lang="en-MY" dirty="0"/>
          </a:p>
        </p:txBody>
      </p:sp>
      <p:pic>
        <p:nvPicPr>
          <p:cNvPr id="1026" name="Picture 2"/>
          <p:cNvPicPr>
            <a:picLocks noChangeAspect="1" noChangeArrowheads="1"/>
          </p:cNvPicPr>
          <p:nvPr/>
        </p:nvPicPr>
        <p:blipFill>
          <a:blip r:embed="rId2" cstate="print"/>
          <a:srcRect/>
          <a:stretch>
            <a:fillRect/>
          </a:stretch>
        </p:blipFill>
        <p:spPr bwMode="auto">
          <a:xfrm>
            <a:off x="185738" y="1562100"/>
            <a:ext cx="8772525" cy="3733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smtClean="0"/>
              <a:t>RBFS</a:t>
            </a:r>
            <a:endParaRPr lang="en-MY" dirty="0"/>
          </a:p>
        </p:txBody>
      </p:sp>
      <p:pic>
        <p:nvPicPr>
          <p:cNvPr id="1026" name="Picture 2"/>
          <p:cNvPicPr>
            <a:picLocks noChangeAspect="1" noChangeArrowheads="1"/>
          </p:cNvPicPr>
          <p:nvPr/>
        </p:nvPicPr>
        <p:blipFill>
          <a:blip r:embed="rId2" cstate="print"/>
          <a:srcRect/>
          <a:stretch>
            <a:fillRect/>
          </a:stretch>
        </p:blipFill>
        <p:spPr bwMode="auto">
          <a:xfrm>
            <a:off x="0" y="1281113"/>
            <a:ext cx="9153525" cy="4295775"/>
          </a:xfrm>
          <a:prstGeom prst="rect">
            <a:avLst/>
          </a:prstGeom>
          <a:noFill/>
          <a:ln w="9525">
            <a:noFill/>
            <a:miter lim="800000"/>
            <a:headEnd/>
            <a:tailEnd/>
          </a:ln>
        </p:spPr>
      </p:pic>
      <p:sp>
        <p:nvSpPr>
          <p:cNvPr id="5" name="TextBox 4"/>
          <p:cNvSpPr txBox="1"/>
          <p:nvPr/>
        </p:nvSpPr>
        <p:spPr>
          <a:xfrm>
            <a:off x="228600" y="5725180"/>
            <a:ext cx="8229600" cy="523220"/>
          </a:xfrm>
          <a:prstGeom prst="rect">
            <a:avLst/>
          </a:prstGeom>
          <a:noFill/>
        </p:spPr>
        <p:txBody>
          <a:bodyPr wrap="square" rtlCol="0">
            <a:spAutoFit/>
          </a:bodyPr>
          <a:lstStyle/>
          <a:p>
            <a:pPr algn="r" rtl="1"/>
            <a:r>
              <a:rPr lang="fa-IR" sz="2800" b="1" dirty="0" smtClean="0">
                <a:solidFill>
                  <a:srgbClr val="FF0000"/>
                </a:solidFill>
              </a:rPr>
              <a:t>به شکل ۶-۴ صفحه ۱۲۳ برای پیمایش</a:t>
            </a:r>
            <a:r>
              <a:rPr lang="en-MY" sz="2800" b="1" dirty="0" smtClean="0">
                <a:solidFill>
                  <a:srgbClr val="FF0000"/>
                </a:solidFill>
              </a:rPr>
              <a:t>RBFS </a:t>
            </a:r>
            <a:r>
              <a:rPr lang="fa-IR" sz="2800" b="1" dirty="0" smtClean="0">
                <a:solidFill>
                  <a:srgbClr val="FF0000"/>
                </a:solidFill>
              </a:rPr>
              <a:t> رجوع شود</a:t>
            </a:r>
            <a:endParaRPr lang="fa-IR" sz="2800" b="1" dirty="0">
              <a:solidFill>
                <a:srgbClr val="FF00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smtClean="0"/>
              <a:t>RBFS</a:t>
            </a:r>
            <a:endParaRPr lang="en-MY" dirty="0"/>
          </a:p>
        </p:txBody>
      </p:sp>
      <p:pic>
        <p:nvPicPr>
          <p:cNvPr id="2050" name="Picture 2"/>
          <p:cNvPicPr>
            <a:picLocks noChangeAspect="1" noChangeArrowheads="1"/>
          </p:cNvPicPr>
          <p:nvPr/>
        </p:nvPicPr>
        <p:blipFill>
          <a:blip r:embed="rId2" cstate="print"/>
          <a:srcRect/>
          <a:stretch>
            <a:fillRect/>
          </a:stretch>
        </p:blipFill>
        <p:spPr bwMode="auto">
          <a:xfrm>
            <a:off x="276225" y="1143000"/>
            <a:ext cx="8562975" cy="5633536"/>
          </a:xfrm>
          <a:prstGeom prst="rect">
            <a:avLst/>
          </a:prstGeom>
          <a:noFill/>
          <a:ln w="9525">
            <a:noFill/>
            <a:miter lim="800000"/>
            <a:headEnd/>
            <a:tailEnd/>
          </a:ln>
        </p:spPr>
      </p:pic>
      <p:sp>
        <p:nvSpPr>
          <p:cNvPr id="3" name="Rectangle 2"/>
          <p:cNvSpPr/>
          <p:nvPr/>
        </p:nvSpPr>
        <p:spPr>
          <a:xfrm>
            <a:off x="5105400" y="2667000"/>
            <a:ext cx="2619628" cy="369332"/>
          </a:xfrm>
          <a:prstGeom prst="rect">
            <a:avLst/>
          </a:prstGeom>
        </p:spPr>
        <p:txBody>
          <a:bodyPr wrap="none">
            <a:spAutoFit/>
          </a:bodyPr>
          <a:lstStyle/>
          <a:p>
            <a:r>
              <a:rPr lang="fa-IR" b="1" dirty="0"/>
              <a:t>چون ساختار داده آن پشته است.</a:t>
            </a:r>
            <a:endParaRPr lang="en-US"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RBFS</a:t>
            </a:r>
            <a:endParaRPr lang="en-US" dirty="0"/>
          </a:p>
        </p:txBody>
      </p:sp>
      <p:sp>
        <p:nvSpPr>
          <p:cNvPr id="3" name="Content Placeholder 2"/>
          <p:cNvSpPr>
            <a:spLocks noGrp="1"/>
          </p:cNvSpPr>
          <p:nvPr>
            <p:ph idx="1"/>
          </p:nvPr>
        </p:nvSpPr>
        <p:spPr/>
        <p:txBody>
          <a:bodyPr/>
          <a:lstStyle/>
          <a:p>
            <a:pPr marL="0" indent="0" algn="r" rtl="1">
              <a:buNone/>
            </a:pPr>
            <a:r>
              <a:rPr lang="fa-IR" dirty="0"/>
              <a:t>در </a:t>
            </a:r>
            <a:r>
              <a:rPr lang="en-US" dirty="0" smtClean="0"/>
              <a:t>RBFS</a:t>
            </a:r>
            <a:r>
              <a:rPr lang="fa-IR" dirty="0" smtClean="0"/>
              <a:t>ما </a:t>
            </a:r>
            <a:r>
              <a:rPr lang="fa-IR" dirty="0"/>
              <a:t>بر </a:t>
            </a:r>
            <a:r>
              <a:rPr lang="fa-IR" dirty="0" smtClean="0"/>
              <a:t>خلاف</a:t>
            </a:r>
            <a:r>
              <a:rPr lang="en-US" dirty="0" smtClean="0"/>
              <a:t>IDA*</a:t>
            </a:r>
            <a:r>
              <a:rPr lang="fa-IR" dirty="0" smtClean="0"/>
              <a:t> </a:t>
            </a:r>
            <a:r>
              <a:rPr lang="fa-IR" dirty="0"/>
              <a:t>دوباره کاری نداریم (یعنی‌ هی‌ از اول شروع نمی‌کنیم) اما ممکن است خیلی‌ تغییر مسیر دهیم. این تغییر مسیر زیاد یعنی‌ شمارش نود بالا. البته از طریق دوباره کاری در بعضی‌ حالات می‌توان ثابت کرد که </a:t>
            </a:r>
            <a:r>
              <a:rPr lang="en-US" dirty="0" smtClean="0"/>
              <a:t>RBFS</a:t>
            </a:r>
            <a:r>
              <a:rPr lang="fa-IR" dirty="0" smtClean="0"/>
              <a:t> از </a:t>
            </a:r>
            <a:r>
              <a:rPr lang="fa-IR" dirty="0"/>
              <a:t>لحاظ پیچیدگی‌ فضائی و زمانی‌ اندکی‌ بهتر </a:t>
            </a:r>
            <a:r>
              <a:rPr lang="fa-IR" dirty="0" smtClean="0"/>
              <a:t>از</a:t>
            </a:r>
            <a:r>
              <a:rPr lang="en-US" dirty="0" smtClean="0"/>
              <a:t>IDA *</a:t>
            </a:r>
            <a:r>
              <a:rPr lang="fa-IR" dirty="0" smtClean="0"/>
              <a:t> </a:t>
            </a:r>
            <a:r>
              <a:rPr lang="fa-IR" dirty="0"/>
              <a:t>است.</a:t>
            </a:r>
            <a:endParaRPr lang="en-US" dirty="0"/>
          </a:p>
        </p:txBody>
      </p:sp>
    </p:spTree>
    <p:extLst>
      <p:ext uri="{BB962C8B-B14F-4D97-AF65-F5344CB8AC3E}">
        <p14:creationId xmlns:p14="http://schemas.microsoft.com/office/powerpoint/2010/main" val="7235236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smtClean="0"/>
              <a:t>SMA*</a:t>
            </a:r>
            <a:endParaRPr lang="en-MY" dirty="0"/>
          </a:p>
        </p:txBody>
      </p:sp>
      <p:pic>
        <p:nvPicPr>
          <p:cNvPr id="4098" name="Picture 2"/>
          <p:cNvPicPr>
            <a:picLocks noChangeAspect="1" noChangeArrowheads="1"/>
          </p:cNvPicPr>
          <p:nvPr/>
        </p:nvPicPr>
        <p:blipFill>
          <a:blip r:embed="rId2" cstate="print"/>
          <a:srcRect/>
          <a:stretch>
            <a:fillRect/>
          </a:stretch>
        </p:blipFill>
        <p:spPr bwMode="auto">
          <a:xfrm>
            <a:off x="76200" y="1371600"/>
            <a:ext cx="8801100" cy="2905125"/>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76200" y="4343400"/>
            <a:ext cx="8810625" cy="2314575"/>
          </a:xfrm>
          <a:prstGeom prst="rect">
            <a:avLst/>
          </a:prstGeom>
          <a:noFill/>
          <a:ln w="9525">
            <a:noFill/>
            <a:miter lim="800000"/>
            <a:headEnd/>
            <a:tailEnd/>
          </a:ln>
        </p:spPr>
      </p:pic>
      <p:sp>
        <p:nvSpPr>
          <p:cNvPr id="3" name="Rectangle 2"/>
          <p:cNvSpPr/>
          <p:nvPr/>
        </p:nvSpPr>
        <p:spPr>
          <a:xfrm>
            <a:off x="6324600" y="976929"/>
            <a:ext cx="2457724" cy="369332"/>
          </a:xfrm>
          <a:prstGeom prst="rect">
            <a:avLst/>
          </a:prstGeom>
        </p:spPr>
        <p:txBody>
          <a:bodyPr wrap="none">
            <a:spAutoFit/>
          </a:bodyPr>
          <a:lstStyle/>
          <a:p>
            <a:r>
              <a:rPr lang="fa-IR" b="1" dirty="0"/>
              <a:t>از صف اولویت استفاده می‌کند</a:t>
            </a:r>
            <a:endParaRPr lang="en-US" b="1" dirty="0"/>
          </a:p>
        </p:txBody>
      </p:sp>
      <p:sp>
        <p:nvSpPr>
          <p:cNvPr id="4" name="Rectangle 3"/>
          <p:cNvSpPr/>
          <p:nvPr/>
        </p:nvSpPr>
        <p:spPr>
          <a:xfrm>
            <a:off x="76200" y="976929"/>
            <a:ext cx="3789820" cy="369332"/>
          </a:xfrm>
          <a:prstGeom prst="rect">
            <a:avLst/>
          </a:prstGeom>
        </p:spPr>
        <p:txBody>
          <a:bodyPr wrap="none">
            <a:spAutoFit/>
          </a:bodyPr>
          <a:lstStyle/>
          <a:p>
            <a:r>
              <a:rPr lang="fa-IR" b="1" dirty="0" smtClean="0"/>
              <a:t> </a:t>
            </a:r>
            <a:r>
              <a:rPr lang="fa-IR" b="1" dirty="0"/>
              <a:t>ما میگوئیم با انقدر حافظه برای من پیمایش کن</a:t>
            </a:r>
            <a:endParaRPr lang="en-US"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SMA* </a:t>
            </a:r>
            <a:r>
              <a:rPr lang="fa-IR" dirty="0" smtClean="0"/>
              <a:t>ویژگیهای</a:t>
            </a:r>
            <a:br>
              <a:rPr lang="fa-IR" dirty="0" smtClean="0"/>
            </a:br>
            <a:endParaRPr lang="en-MY" dirty="0"/>
          </a:p>
        </p:txBody>
      </p:sp>
      <p:sp>
        <p:nvSpPr>
          <p:cNvPr id="3" name="Content Placeholder 2"/>
          <p:cNvSpPr>
            <a:spLocks noGrp="1"/>
          </p:cNvSpPr>
          <p:nvPr>
            <p:ph idx="1"/>
          </p:nvPr>
        </p:nvSpPr>
        <p:spPr/>
        <p:txBody>
          <a:bodyPr/>
          <a:lstStyle/>
          <a:p>
            <a:pPr algn="r" rtl="1">
              <a:buNone/>
            </a:pPr>
            <a:r>
              <a:rPr lang="en-MY" dirty="0" smtClean="0"/>
              <a:t> SMA*</a:t>
            </a:r>
            <a:r>
              <a:rPr lang="fa-IR" dirty="0" smtClean="0"/>
              <a:t>کمترین حافظه مصرفی بین ۳ الگوریتم</a:t>
            </a:r>
            <a:r>
              <a:rPr lang="en-MY" dirty="0" smtClean="0"/>
              <a:t>SMA*, IDA*,RBFS</a:t>
            </a:r>
            <a:r>
              <a:rPr lang="fa-IR" dirty="0" smtClean="0"/>
              <a:t> را داراست، همان کار</a:t>
            </a:r>
            <a:r>
              <a:rPr lang="en-MY" dirty="0" smtClean="0"/>
              <a:t>RBFS</a:t>
            </a:r>
            <a:r>
              <a:rPr lang="fa-IR" dirty="0" smtClean="0"/>
              <a:t>  را انجام میدهد فقط در حافظه محدود. در صورت وجود حافظه کافی‌ هم کامل است هم بهینه</a:t>
            </a:r>
            <a:r>
              <a:rPr lang="en-MY" dirty="0" smtClean="0"/>
              <a:t>.</a:t>
            </a:r>
          </a:p>
          <a:p>
            <a:pPr algn="r" rtl="1">
              <a:buNone/>
            </a:pPr>
            <a:r>
              <a:rPr lang="fa-IR" dirty="0" smtClean="0"/>
              <a:t>در کتاب فقط پیمایش</a:t>
            </a:r>
            <a:r>
              <a:rPr lang="en-MY" dirty="0" smtClean="0"/>
              <a:t>RBFS </a:t>
            </a:r>
            <a:r>
              <a:rPr lang="fa-IR" dirty="0" smtClean="0"/>
              <a:t> را نشان داد، همانطور که اشاره کردیم </a:t>
            </a:r>
            <a:r>
              <a:rPr lang="en-MY" dirty="0" smtClean="0"/>
              <a:t>SMA *</a:t>
            </a:r>
            <a:r>
              <a:rPr lang="fa-IR" dirty="0" smtClean="0"/>
              <a:t> هم</a:t>
            </a:r>
            <a:r>
              <a:rPr lang="en-MY" dirty="0" smtClean="0"/>
              <a:t> </a:t>
            </a:r>
            <a:r>
              <a:rPr lang="fa-IR" dirty="0" smtClean="0"/>
              <a:t>این  است فقط با حافظه محدود، یعنی‌ وقتی‌ حافظه تمام شد از طریق حد برگشت به عقب کن، نمونه‌ای از پیمایش </a:t>
            </a:r>
            <a:r>
              <a:rPr lang="en-MY" dirty="0" smtClean="0"/>
              <a:t>SMA *</a:t>
            </a:r>
            <a:r>
              <a:rPr lang="fa-IR" dirty="0" smtClean="0"/>
              <a:t> در اسلاید بعد آماده است</a:t>
            </a:r>
          </a:p>
          <a:p>
            <a:pPr algn="r" rtl="1">
              <a:buNone/>
            </a:pPr>
            <a:endParaRPr lang="fa-IR" dirty="0" smtClean="0"/>
          </a:p>
          <a:p>
            <a:pPr algn="r" rtl="1">
              <a:buNone/>
            </a:pPr>
            <a:endParaRPr lang="en-MY"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نقش رومانی به همراه تابع هوریستیک اش</a:t>
            </a:r>
            <a:br>
              <a:rPr lang="fa-IR" dirty="0" smtClean="0"/>
            </a:br>
            <a:endParaRPr lang="en-MY" dirty="0"/>
          </a:p>
        </p:txBody>
      </p:sp>
      <p:sp>
        <p:nvSpPr>
          <p:cNvPr id="3" name="Content Placeholder 2"/>
          <p:cNvSpPr>
            <a:spLocks noGrp="1"/>
          </p:cNvSpPr>
          <p:nvPr>
            <p:ph idx="1"/>
          </p:nvPr>
        </p:nvSpPr>
        <p:spPr/>
        <p:txBody>
          <a:bodyPr/>
          <a:lstStyle/>
          <a:p>
            <a:endParaRPr lang="en-MY"/>
          </a:p>
        </p:txBody>
      </p:sp>
      <p:pic>
        <p:nvPicPr>
          <p:cNvPr id="1026" name="Picture 2"/>
          <p:cNvPicPr>
            <a:picLocks noChangeAspect="1" noChangeArrowheads="1"/>
          </p:cNvPicPr>
          <p:nvPr/>
        </p:nvPicPr>
        <p:blipFill>
          <a:blip r:embed="rId2" cstate="print"/>
          <a:srcRect/>
          <a:stretch>
            <a:fillRect/>
          </a:stretch>
        </p:blipFill>
        <p:spPr bwMode="auto">
          <a:xfrm>
            <a:off x="267044" y="1628775"/>
            <a:ext cx="8572156" cy="4619625"/>
          </a:xfrm>
          <a:prstGeom prst="rect">
            <a:avLst/>
          </a:prstGeom>
          <a:noFill/>
          <a:ln w="9525">
            <a:noFill/>
            <a:miter lim="800000"/>
            <a:headEnd/>
            <a:tailEnd/>
          </a:ln>
        </p:spPr>
      </p:pic>
    </p:spTree>
    <p:extLst>
      <p:ext uri="{BB962C8B-B14F-4D97-AF65-F5344CB8AC3E}">
        <p14:creationId xmlns:p14="http://schemas.microsoft.com/office/powerpoint/2010/main" val="20588968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a:t>
            </a:r>
            <a:endParaRPr lang="en-US" dirty="0"/>
          </a:p>
        </p:txBody>
      </p:sp>
      <p:sp>
        <p:nvSpPr>
          <p:cNvPr id="3" name="Content Placeholder 2"/>
          <p:cNvSpPr>
            <a:spLocks noGrp="1"/>
          </p:cNvSpPr>
          <p:nvPr>
            <p:ph idx="1"/>
          </p:nvPr>
        </p:nvSpPr>
        <p:spPr>
          <a:xfrm>
            <a:off x="-228600" y="1600200"/>
            <a:ext cx="9448800" cy="4525963"/>
          </a:xfrm>
        </p:spPr>
        <p:txBody>
          <a:bodyPr>
            <a:normAutofit fontScale="92500" lnSpcReduction="20000"/>
          </a:bodyPr>
          <a:lstStyle/>
          <a:p>
            <a:pPr marL="0" indent="0" algn="r" rtl="1">
              <a:buNone/>
            </a:pPr>
            <a:r>
              <a:rPr lang="fa-IR" dirty="0"/>
              <a:t>۰-  در هر لحظه عمیق‌ترین گره با کمترین هزینه گسترش داده </a:t>
            </a:r>
            <a:r>
              <a:rPr lang="fa-IR" dirty="0" smtClean="0"/>
              <a:t>میشود</a:t>
            </a:r>
            <a:endParaRPr lang="en-US" dirty="0" smtClean="0"/>
          </a:p>
          <a:p>
            <a:pPr marL="0" indent="0" algn="r" rtl="1">
              <a:buNone/>
            </a:pPr>
            <a:r>
              <a:rPr lang="fa-IR" dirty="0" smtClean="0"/>
              <a:t>۱- در هنگام کمبود حافظه، گره‌ای که بیشترین هزینه را داردوبرگ است   را حذف کن (نود‌های فراموش شده)</a:t>
            </a:r>
            <a:endParaRPr lang="en-US" dirty="0" smtClean="0"/>
          </a:p>
          <a:p>
            <a:pPr marL="0" indent="0" algn="r">
              <a:buNone/>
            </a:pPr>
            <a:r>
              <a:rPr lang="fa-IR" dirty="0" smtClean="0"/>
              <a:t>۲- </a:t>
            </a:r>
            <a:r>
              <a:rPr lang="fa-IR" dirty="0"/>
              <a:t>مقدار گره فراموش شده توسط اجدادش نگه داری </a:t>
            </a:r>
            <a:r>
              <a:rPr lang="fa-IR" dirty="0" smtClean="0"/>
              <a:t>میشود</a:t>
            </a:r>
          </a:p>
          <a:p>
            <a:pPr marL="0" indent="0" algn="r">
              <a:buNone/>
            </a:pPr>
            <a:r>
              <a:rPr lang="en-US" dirty="0" smtClean="0">
                <a:solidFill>
                  <a:prstClr val="black"/>
                </a:solidFill>
              </a:rPr>
              <a:t>  (</a:t>
            </a:r>
            <a:r>
              <a:rPr lang="fa-IR" dirty="0" smtClean="0">
                <a:solidFill>
                  <a:prstClr val="black"/>
                </a:solidFill>
              </a:rPr>
              <a:t>انتهای حافظه</a:t>
            </a:r>
            <a:r>
              <a:rPr lang="en-US" dirty="0" smtClean="0"/>
              <a:t> ) </a:t>
            </a:r>
            <a:r>
              <a:rPr lang="fa-IR" dirty="0" smtClean="0"/>
              <a:t>۳- تمامی گره‌های غیر هدف که در حد اکثر عمق</a:t>
            </a:r>
          </a:p>
          <a:p>
            <a:pPr marL="0" indent="0" algn="r">
              <a:buNone/>
            </a:pPr>
            <a:r>
              <a:rPr lang="fa-IR" dirty="0" smtClean="0"/>
              <a:t> </a:t>
            </a:r>
            <a:r>
              <a:rPr lang="fa-IR" dirty="0"/>
              <a:t>هستند دارای هزینه بی‌ نهایت هستند.</a:t>
            </a:r>
          </a:p>
          <a:p>
            <a:pPr marL="0" indent="0" algn="r">
              <a:buNone/>
            </a:pPr>
            <a:r>
              <a:rPr lang="fa-IR" dirty="0"/>
              <a:t>۴- اگر هزینه گره فراموش شده از تمامی گره‌های موجود کمتر باشد، آن گره را دوباره به حافظه اضافه می‌کنیم</a:t>
            </a:r>
          </a:p>
          <a:p>
            <a:pPr marL="0" indent="0" algn="r">
              <a:buNone/>
            </a:pPr>
            <a:r>
              <a:rPr lang="fa-IR" dirty="0"/>
              <a:t>۵- اگر </a:t>
            </a:r>
            <a:r>
              <a:rPr lang="fa-IR" dirty="0" smtClean="0"/>
              <a:t>کلیه‌ </a:t>
            </a:r>
            <a:r>
              <a:rPr lang="fa-IR" dirty="0"/>
              <a:t>فرزندان یک گره تولید شوند، میزان هزینه آن برابر مینیمم </a:t>
            </a:r>
            <a:r>
              <a:rPr lang="fa-IR" dirty="0" smtClean="0"/>
              <a:t>فرزندانش </a:t>
            </a:r>
            <a:r>
              <a:rPr lang="fa-IR" dirty="0"/>
              <a:t>خواهد بود(حتا اگر نود فراموش شده باشد)</a:t>
            </a:r>
          </a:p>
          <a:p>
            <a:pPr marL="0" indent="0" algn="r">
              <a:buNone/>
            </a:pPr>
            <a:endParaRPr lang="fa-IR" dirty="0"/>
          </a:p>
        </p:txBody>
      </p:sp>
    </p:spTree>
    <p:extLst>
      <p:ext uri="{BB962C8B-B14F-4D97-AF65-F5344CB8AC3E}">
        <p14:creationId xmlns:p14="http://schemas.microsoft.com/office/powerpoint/2010/main" val="20410216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smtClean="0"/>
              <a:t>SMA*</a:t>
            </a:r>
            <a:r>
              <a:rPr lang="fa-IR" dirty="0" smtClean="0"/>
              <a:t>پیمایش</a:t>
            </a:r>
            <a:endParaRPr lang="en-MY" dirty="0"/>
          </a:p>
        </p:txBody>
      </p:sp>
      <p:pic>
        <p:nvPicPr>
          <p:cNvPr id="5122" name="Picture 2"/>
          <p:cNvPicPr>
            <a:picLocks noChangeAspect="1" noChangeArrowheads="1"/>
          </p:cNvPicPr>
          <p:nvPr/>
        </p:nvPicPr>
        <p:blipFill>
          <a:blip r:embed="rId2" cstate="print"/>
          <a:srcRect/>
          <a:stretch>
            <a:fillRect/>
          </a:stretch>
        </p:blipFill>
        <p:spPr bwMode="auto">
          <a:xfrm>
            <a:off x="552450" y="1638300"/>
            <a:ext cx="8039100" cy="4152900"/>
          </a:xfrm>
          <a:prstGeom prst="rect">
            <a:avLst/>
          </a:prstGeom>
          <a:noFill/>
          <a:ln w="9525">
            <a:noFill/>
            <a:miter lim="800000"/>
            <a:headEnd/>
            <a:tailEnd/>
          </a:ln>
        </p:spPr>
      </p:pic>
      <p:sp>
        <p:nvSpPr>
          <p:cNvPr id="3" name="Rectangle 2"/>
          <p:cNvSpPr/>
          <p:nvPr/>
        </p:nvSpPr>
        <p:spPr>
          <a:xfrm>
            <a:off x="914400" y="1268968"/>
            <a:ext cx="1864613" cy="369332"/>
          </a:xfrm>
          <a:prstGeom prst="rect">
            <a:avLst/>
          </a:prstGeom>
        </p:spPr>
        <p:txBody>
          <a:bodyPr wrap="none">
            <a:spAutoFit/>
          </a:bodyPr>
          <a:lstStyle/>
          <a:p>
            <a:r>
              <a:rPr lang="fa-IR" b="1" dirty="0"/>
              <a:t>حد اکثر حافظه ۳ است</a:t>
            </a:r>
            <a:endParaRPr lang="en-US" b="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smtClean="0"/>
              <a:t>SMA*</a:t>
            </a:r>
            <a:r>
              <a:rPr lang="fa-IR" dirty="0" smtClean="0"/>
              <a:t>پیمایش</a:t>
            </a:r>
            <a:endParaRPr lang="en-MY" dirty="0"/>
          </a:p>
        </p:txBody>
      </p:sp>
      <p:pic>
        <p:nvPicPr>
          <p:cNvPr id="6146" name="Picture 2"/>
          <p:cNvPicPr>
            <a:picLocks noChangeAspect="1" noChangeArrowheads="1"/>
          </p:cNvPicPr>
          <p:nvPr/>
        </p:nvPicPr>
        <p:blipFill>
          <a:blip r:embed="rId2" cstate="print"/>
          <a:srcRect/>
          <a:stretch>
            <a:fillRect/>
          </a:stretch>
        </p:blipFill>
        <p:spPr bwMode="auto">
          <a:xfrm>
            <a:off x="933450" y="1281546"/>
            <a:ext cx="7448550" cy="5247842"/>
          </a:xfrm>
          <a:prstGeom prst="rect">
            <a:avLst/>
          </a:prstGeom>
          <a:noFill/>
          <a:ln w="9525">
            <a:noFill/>
            <a:miter lim="800000"/>
            <a:headEnd/>
            <a:tailEnd/>
          </a:ln>
        </p:spPr>
      </p:pic>
      <p:sp>
        <p:nvSpPr>
          <p:cNvPr id="3" name="Rectangle 2"/>
          <p:cNvSpPr/>
          <p:nvPr/>
        </p:nvSpPr>
        <p:spPr>
          <a:xfrm>
            <a:off x="6170506" y="990600"/>
            <a:ext cx="386644" cy="523220"/>
          </a:xfrm>
          <a:prstGeom prst="rect">
            <a:avLst/>
          </a:prstGeom>
        </p:spPr>
        <p:txBody>
          <a:bodyPr wrap="none">
            <a:spAutoFit/>
          </a:bodyPr>
          <a:lstStyle/>
          <a:p>
            <a:r>
              <a:rPr lang="fa-IR" sz="2800" b="1" dirty="0"/>
              <a:t>۵</a:t>
            </a:r>
            <a:endParaRPr lang="en-US" b="1" dirty="0"/>
          </a:p>
        </p:txBody>
      </p:sp>
      <p:sp>
        <p:nvSpPr>
          <p:cNvPr id="5" name="Rectangle 4"/>
          <p:cNvSpPr/>
          <p:nvPr/>
        </p:nvSpPr>
        <p:spPr>
          <a:xfrm>
            <a:off x="304800" y="228600"/>
            <a:ext cx="1864613" cy="369332"/>
          </a:xfrm>
          <a:prstGeom prst="rect">
            <a:avLst/>
          </a:prstGeom>
        </p:spPr>
        <p:txBody>
          <a:bodyPr wrap="none">
            <a:spAutoFit/>
          </a:bodyPr>
          <a:lstStyle/>
          <a:p>
            <a:r>
              <a:rPr lang="fa-IR" b="1" dirty="0"/>
              <a:t>حد اکثر حافظه ۳ است</a:t>
            </a:r>
            <a:endParaRPr lang="en-US" b="1" dirty="0"/>
          </a:p>
        </p:txBody>
      </p:sp>
      <p:sp>
        <p:nvSpPr>
          <p:cNvPr id="4" name="Rectangle 3"/>
          <p:cNvSpPr/>
          <p:nvPr/>
        </p:nvSpPr>
        <p:spPr>
          <a:xfrm>
            <a:off x="7408277" y="990600"/>
            <a:ext cx="1334020" cy="523220"/>
          </a:xfrm>
          <a:prstGeom prst="rect">
            <a:avLst/>
          </a:prstGeom>
        </p:spPr>
        <p:txBody>
          <a:bodyPr wrap="none">
            <a:spAutoFit/>
          </a:bodyPr>
          <a:lstStyle/>
          <a:p>
            <a:r>
              <a:rPr lang="fa-IR" sz="2800" b="1" dirty="0"/>
              <a:t>۰؛۱؛۲؛۳</a:t>
            </a:r>
            <a:endParaRPr lang="fa-IR" sz="2400" b="1" dirty="0"/>
          </a:p>
        </p:txBody>
      </p:sp>
      <p:sp>
        <p:nvSpPr>
          <p:cNvPr id="6" name="Rectangle 5"/>
          <p:cNvSpPr/>
          <p:nvPr/>
        </p:nvSpPr>
        <p:spPr>
          <a:xfrm>
            <a:off x="1066800" y="6483451"/>
            <a:ext cx="1334020" cy="523220"/>
          </a:xfrm>
          <a:prstGeom prst="rect">
            <a:avLst/>
          </a:prstGeom>
        </p:spPr>
        <p:txBody>
          <a:bodyPr wrap="none">
            <a:spAutoFit/>
          </a:bodyPr>
          <a:lstStyle/>
          <a:p>
            <a:r>
              <a:rPr lang="fa-IR" sz="2800" b="1" dirty="0"/>
              <a:t>۱؛۲؛۵؛۵</a:t>
            </a:r>
          </a:p>
        </p:txBody>
      </p:sp>
      <p:sp>
        <p:nvSpPr>
          <p:cNvPr id="7" name="Rectangle 6"/>
          <p:cNvSpPr/>
          <p:nvPr/>
        </p:nvSpPr>
        <p:spPr>
          <a:xfrm>
            <a:off x="3505200" y="6487180"/>
            <a:ext cx="702436" cy="523220"/>
          </a:xfrm>
          <a:prstGeom prst="rect">
            <a:avLst/>
          </a:prstGeom>
        </p:spPr>
        <p:txBody>
          <a:bodyPr wrap="none">
            <a:spAutoFit/>
          </a:bodyPr>
          <a:lstStyle/>
          <a:p>
            <a:r>
              <a:rPr lang="fa-IR" sz="2800" b="1" dirty="0"/>
              <a:t>۱؛۴</a:t>
            </a:r>
          </a:p>
        </p:txBody>
      </p:sp>
      <p:sp>
        <p:nvSpPr>
          <p:cNvPr id="9" name="Rectangle 8"/>
          <p:cNvSpPr/>
          <p:nvPr/>
        </p:nvSpPr>
        <p:spPr>
          <a:xfrm>
            <a:off x="5223130" y="6410980"/>
            <a:ext cx="1334020" cy="523220"/>
          </a:xfrm>
          <a:prstGeom prst="rect">
            <a:avLst/>
          </a:prstGeom>
        </p:spPr>
        <p:txBody>
          <a:bodyPr wrap="none">
            <a:spAutoFit/>
          </a:bodyPr>
          <a:lstStyle/>
          <a:p>
            <a:r>
              <a:rPr lang="fa-IR" sz="2800" b="1" dirty="0"/>
              <a:t>۰؛۱؛۲؛۳</a:t>
            </a:r>
            <a:endParaRPr lang="fa-IR" sz="2400" b="1" dirty="0"/>
          </a:p>
        </p:txBody>
      </p:sp>
      <p:sp>
        <p:nvSpPr>
          <p:cNvPr id="10" name="Rectangle 9"/>
          <p:cNvSpPr/>
          <p:nvPr/>
        </p:nvSpPr>
        <p:spPr>
          <a:xfrm>
            <a:off x="7047980" y="6362013"/>
            <a:ext cx="1334020" cy="523220"/>
          </a:xfrm>
          <a:prstGeom prst="rect">
            <a:avLst/>
          </a:prstGeom>
        </p:spPr>
        <p:txBody>
          <a:bodyPr wrap="none">
            <a:spAutoFit/>
          </a:bodyPr>
          <a:lstStyle/>
          <a:p>
            <a:r>
              <a:rPr lang="fa-IR" sz="2800" b="1" dirty="0"/>
              <a:t>۱؛۲؛۵؛۵</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SMA* </a:t>
            </a:r>
            <a:r>
              <a:rPr lang="fa-IR" dirty="0" smtClean="0"/>
              <a:t>ویژگیهای</a:t>
            </a:r>
            <a:br>
              <a:rPr lang="fa-IR" dirty="0" smtClean="0"/>
            </a:br>
            <a:endParaRPr lang="en-MY" dirty="0"/>
          </a:p>
        </p:txBody>
      </p:sp>
      <p:sp>
        <p:nvSpPr>
          <p:cNvPr id="3" name="Content Placeholder 2"/>
          <p:cNvSpPr>
            <a:spLocks noGrp="1"/>
          </p:cNvSpPr>
          <p:nvPr>
            <p:ph idx="1"/>
          </p:nvPr>
        </p:nvSpPr>
        <p:spPr/>
        <p:txBody>
          <a:bodyPr/>
          <a:lstStyle/>
          <a:p>
            <a:pPr algn="r" rtl="1">
              <a:buNone/>
            </a:pPr>
            <a:r>
              <a:rPr lang="fa-IR" dirty="0" smtClean="0"/>
              <a:t>اگر الگوریتم</a:t>
            </a:r>
            <a:r>
              <a:rPr lang="en-US" dirty="0" smtClean="0"/>
              <a:t>SMA*</a:t>
            </a:r>
            <a:r>
              <a:rPr lang="fa-IR" dirty="0" smtClean="0"/>
              <a:t> فقط یک نود را برای حذف و گسترش در اختیار داشته باشد آن نود حذف و بجایش علامت بی‌نهایت گذاشته میشود، این نشان دهنده آن است که حتا اگر راه حل بهینه در مسیر گره حذف شده باشد، آن راه حل دیگر قابل دسترس نیست</a:t>
            </a:r>
            <a:r>
              <a:rPr lang="en-US" dirty="0" smtClean="0"/>
              <a:t>.</a:t>
            </a:r>
            <a:endParaRPr lang="fa-IR" dirty="0" smtClean="0"/>
          </a:p>
          <a:p>
            <a:pPr algn="r" rtl="1">
              <a:buNone/>
            </a:pPr>
            <a:endParaRPr lang="en-MY"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مثال هایی از فصل ۳</a:t>
            </a:r>
            <a:br>
              <a:rPr lang="fa-IR" dirty="0" smtClean="0"/>
            </a:br>
            <a:endParaRPr lang="en-MY" dirty="0"/>
          </a:p>
        </p:txBody>
      </p:sp>
      <p:sp>
        <p:nvSpPr>
          <p:cNvPr id="3" name="Content Placeholder 2"/>
          <p:cNvSpPr>
            <a:spLocks noGrp="1"/>
          </p:cNvSpPr>
          <p:nvPr>
            <p:ph idx="1"/>
          </p:nvPr>
        </p:nvSpPr>
        <p:spPr/>
        <p:txBody>
          <a:bodyPr>
            <a:normAutofit lnSpcReduction="10000"/>
          </a:bodyPr>
          <a:lstStyle/>
          <a:p>
            <a:pPr algn="r">
              <a:buNone/>
            </a:pPr>
            <a:r>
              <a:rPr lang="fa-IR" dirty="0" smtClean="0"/>
              <a:t>ضریب انشعاب یک درخت جستجو ۳ می‌باشد، حل مساله در آخرین راسی  که در عمق ۲ جستجو میشود وجود دارد. چه تعداد راس باید بسط داده شود تا این راس بازدید شود در صورتی‌ که از جستجو عرضی استفاده کنیم؟ (فناوری اطلاعات  ۸۹)</a:t>
            </a:r>
          </a:p>
          <a:p>
            <a:pPr algn="r">
              <a:buNone/>
            </a:pPr>
            <a:r>
              <a:rPr lang="fa-IR" dirty="0" smtClean="0"/>
              <a:t>۱)۱۳   ۲)۲۷    ۳)۳۲    ۴)۳۷</a:t>
            </a:r>
          </a:p>
          <a:p>
            <a:pPr algn="r">
              <a:buNone/>
            </a:pPr>
            <a:r>
              <a:rPr lang="fa-IR" dirty="0" smtClean="0"/>
              <a:t>از پیچیدگی‌ زمانی‌ استفاده می‌کنیم که بخواهیم در مورد اعداد بزرگ گمانه زنی‌ کنیم. در مورد اعداد کوچک میشماریم! پس گزینه ۴ درست است چون: ۱+۳+۹+(۲۷-۳) = ۳۷</a:t>
            </a:r>
          </a:p>
          <a:p>
            <a:pPr algn="r">
              <a:buNone/>
            </a:pPr>
            <a:endParaRPr lang="en-MY"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مثال هایی از فصل ۳</a:t>
            </a:r>
            <a:br>
              <a:rPr lang="fa-IR" dirty="0" smtClean="0"/>
            </a:br>
            <a:endParaRPr lang="en-MY" dirty="0"/>
          </a:p>
        </p:txBody>
      </p:sp>
      <p:sp>
        <p:nvSpPr>
          <p:cNvPr id="3" name="Content Placeholder 2"/>
          <p:cNvSpPr>
            <a:spLocks noGrp="1"/>
          </p:cNvSpPr>
          <p:nvPr>
            <p:ph idx="1"/>
          </p:nvPr>
        </p:nvSpPr>
        <p:spPr/>
        <p:txBody>
          <a:bodyPr>
            <a:normAutofit fontScale="92500" lnSpcReduction="10000"/>
          </a:bodyPr>
          <a:lstStyle/>
          <a:p>
            <a:pPr>
              <a:buNone/>
            </a:pPr>
            <a:r>
              <a:rPr lang="fa-IR" dirty="0" smtClean="0"/>
              <a:t>کدامیک از عبارت‌های زیر صحیح است؟ (فناوری اطلاعات ۸۷)</a:t>
            </a:r>
          </a:p>
          <a:p>
            <a:pPr algn="r">
              <a:buNone/>
            </a:pPr>
            <a:r>
              <a:rPr lang="fa-IR" dirty="0" smtClean="0"/>
              <a:t>۱) فرموله کردن مساله همواره باید قبل از فرموله کردن هدف انجام گیرد</a:t>
            </a:r>
          </a:p>
          <a:p>
            <a:pPr algn="r">
              <a:buNone/>
            </a:pPr>
            <a:r>
              <a:rPr lang="fa-IR" dirty="0" smtClean="0"/>
              <a:t>۲)فرموله کردن  هدف همواره باید قبل از فرموله کردن مساله</a:t>
            </a:r>
            <a:r>
              <a:rPr lang="en-US" dirty="0" smtClean="0"/>
              <a:t> </a:t>
            </a:r>
            <a:r>
              <a:rPr lang="fa-IR" dirty="0" smtClean="0"/>
              <a:t>انجام گیرد</a:t>
            </a:r>
          </a:p>
          <a:p>
            <a:pPr algn="r">
              <a:buNone/>
            </a:pPr>
            <a:r>
              <a:rPr lang="fa-IR" dirty="0" smtClean="0"/>
              <a:t>۳) میتوان فرموله کردن هدف را به اختیار قبل و بعد از فرموله کردن مساله انجام داد</a:t>
            </a:r>
          </a:p>
          <a:p>
            <a:pPr algn="r">
              <a:buNone/>
            </a:pPr>
            <a:r>
              <a:rPr lang="fa-IR" dirty="0" smtClean="0"/>
              <a:t>۴) فرموله کردن هدف و مساله عوامل اختیاری هستند، همیشه لازم نیستند</a:t>
            </a:r>
          </a:p>
          <a:p>
            <a:pPr algn="r" rtl="1"/>
            <a:endParaRPr lang="en-MY"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smtClean="0"/>
              <a:t>A*</a:t>
            </a:r>
            <a:endParaRPr lang="en-MY" dirty="0"/>
          </a:p>
        </p:txBody>
      </p:sp>
      <p:sp>
        <p:nvSpPr>
          <p:cNvPr id="4" name="Oval 3"/>
          <p:cNvSpPr/>
          <p:nvPr/>
        </p:nvSpPr>
        <p:spPr>
          <a:xfrm>
            <a:off x="2209800" y="1600200"/>
            <a:ext cx="468000" cy="46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A2</a:t>
            </a:r>
            <a:endParaRPr lang="en-MY" dirty="0"/>
          </a:p>
        </p:txBody>
      </p:sp>
      <p:sp>
        <p:nvSpPr>
          <p:cNvPr id="5" name="Oval 4"/>
          <p:cNvSpPr/>
          <p:nvPr/>
        </p:nvSpPr>
        <p:spPr>
          <a:xfrm>
            <a:off x="1437000" y="2503800"/>
            <a:ext cx="468000" cy="46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B3</a:t>
            </a:r>
            <a:endParaRPr lang="en-MY" dirty="0"/>
          </a:p>
        </p:txBody>
      </p:sp>
      <p:sp>
        <p:nvSpPr>
          <p:cNvPr id="6" name="Oval 5"/>
          <p:cNvSpPr/>
          <p:nvPr/>
        </p:nvSpPr>
        <p:spPr>
          <a:xfrm>
            <a:off x="3124200" y="2514600"/>
            <a:ext cx="468000" cy="46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C1</a:t>
            </a:r>
            <a:endParaRPr lang="en-MY" dirty="0"/>
          </a:p>
        </p:txBody>
      </p:sp>
      <p:sp>
        <p:nvSpPr>
          <p:cNvPr id="7" name="Oval 6"/>
          <p:cNvSpPr/>
          <p:nvPr/>
        </p:nvSpPr>
        <p:spPr>
          <a:xfrm>
            <a:off x="2514600" y="3505200"/>
            <a:ext cx="468000" cy="46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F1</a:t>
            </a:r>
            <a:endParaRPr lang="en-MY" dirty="0"/>
          </a:p>
        </p:txBody>
      </p:sp>
      <p:sp>
        <p:nvSpPr>
          <p:cNvPr id="8" name="Oval 7"/>
          <p:cNvSpPr/>
          <p:nvPr/>
        </p:nvSpPr>
        <p:spPr>
          <a:xfrm>
            <a:off x="3265800" y="4408800"/>
            <a:ext cx="468000" cy="46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G0</a:t>
            </a:r>
            <a:endParaRPr lang="en-MY" dirty="0"/>
          </a:p>
        </p:txBody>
      </p:sp>
      <p:sp>
        <p:nvSpPr>
          <p:cNvPr id="9" name="Oval 8"/>
          <p:cNvSpPr/>
          <p:nvPr/>
        </p:nvSpPr>
        <p:spPr>
          <a:xfrm>
            <a:off x="1524000" y="4485000"/>
            <a:ext cx="468000" cy="46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E1</a:t>
            </a:r>
            <a:endParaRPr lang="en-MY" dirty="0"/>
          </a:p>
        </p:txBody>
      </p:sp>
      <p:sp>
        <p:nvSpPr>
          <p:cNvPr id="10" name="Oval 9"/>
          <p:cNvSpPr/>
          <p:nvPr/>
        </p:nvSpPr>
        <p:spPr>
          <a:xfrm>
            <a:off x="533400" y="3505200"/>
            <a:ext cx="468000" cy="46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D2</a:t>
            </a:r>
            <a:endParaRPr lang="en-MY" dirty="0"/>
          </a:p>
        </p:txBody>
      </p:sp>
      <p:cxnSp>
        <p:nvCxnSpPr>
          <p:cNvPr id="12" name="Straight Arrow Connector 11"/>
          <p:cNvCxnSpPr>
            <a:stCxn id="4" idx="3"/>
            <a:endCxn id="5" idx="7"/>
          </p:cNvCxnSpPr>
          <p:nvPr/>
        </p:nvCxnSpPr>
        <p:spPr>
          <a:xfrm flipH="1">
            <a:off x="1836463" y="1999663"/>
            <a:ext cx="441874" cy="5726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5" idx="6"/>
            <a:endCxn id="6" idx="2"/>
          </p:cNvCxnSpPr>
          <p:nvPr/>
        </p:nvCxnSpPr>
        <p:spPr>
          <a:xfrm>
            <a:off x="1905000" y="2737800"/>
            <a:ext cx="1219200" cy="10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4" idx="6"/>
            <a:endCxn id="6" idx="0"/>
          </p:cNvCxnSpPr>
          <p:nvPr/>
        </p:nvCxnSpPr>
        <p:spPr>
          <a:xfrm>
            <a:off x="2677800" y="1834200"/>
            <a:ext cx="680400" cy="680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6" idx="4"/>
            <a:endCxn id="8" idx="0"/>
          </p:cNvCxnSpPr>
          <p:nvPr/>
        </p:nvCxnSpPr>
        <p:spPr>
          <a:xfrm>
            <a:off x="3358200" y="2982600"/>
            <a:ext cx="141600" cy="142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6" idx="3"/>
            <a:endCxn id="7" idx="7"/>
          </p:cNvCxnSpPr>
          <p:nvPr/>
        </p:nvCxnSpPr>
        <p:spPr>
          <a:xfrm flipH="1">
            <a:off x="2914063" y="2914063"/>
            <a:ext cx="278674" cy="6596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7" idx="4"/>
          </p:cNvCxnSpPr>
          <p:nvPr/>
        </p:nvCxnSpPr>
        <p:spPr>
          <a:xfrm>
            <a:off x="2748600" y="3973200"/>
            <a:ext cx="528000" cy="446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9" idx="6"/>
            <a:endCxn id="8" idx="2"/>
          </p:cNvCxnSpPr>
          <p:nvPr/>
        </p:nvCxnSpPr>
        <p:spPr>
          <a:xfrm flipV="1">
            <a:off x="1992000" y="4642800"/>
            <a:ext cx="12738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5" idx="4"/>
            <a:endCxn id="9" idx="0"/>
          </p:cNvCxnSpPr>
          <p:nvPr/>
        </p:nvCxnSpPr>
        <p:spPr>
          <a:xfrm>
            <a:off x="1671000" y="2971800"/>
            <a:ext cx="87000" cy="1513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5" idx="2"/>
            <a:endCxn id="10" idx="0"/>
          </p:cNvCxnSpPr>
          <p:nvPr/>
        </p:nvCxnSpPr>
        <p:spPr>
          <a:xfrm flipH="1">
            <a:off x="767400" y="2737800"/>
            <a:ext cx="669600" cy="767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0" idx="5"/>
            <a:endCxn id="9" idx="1"/>
          </p:cNvCxnSpPr>
          <p:nvPr/>
        </p:nvCxnSpPr>
        <p:spPr>
          <a:xfrm>
            <a:off x="932863" y="3904663"/>
            <a:ext cx="659674" cy="6488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828800" y="1981200"/>
            <a:ext cx="381000" cy="381000"/>
          </a:xfrm>
          <a:prstGeom prst="rect">
            <a:avLst/>
          </a:prstGeom>
          <a:noFill/>
        </p:spPr>
        <p:txBody>
          <a:bodyPr wrap="square" rtlCol="0">
            <a:spAutoFit/>
          </a:bodyPr>
          <a:lstStyle/>
          <a:p>
            <a:r>
              <a:rPr lang="en-MY" dirty="0" smtClean="0"/>
              <a:t>1</a:t>
            </a:r>
            <a:endParaRPr lang="en-MY" dirty="0"/>
          </a:p>
        </p:txBody>
      </p:sp>
      <p:sp>
        <p:nvSpPr>
          <p:cNvPr id="32" name="TextBox 31"/>
          <p:cNvSpPr txBox="1"/>
          <p:nvPr/>
        </p:nvSpPr>
        <p:spPr>
          <a:xfrm>
            <a:off x="2971800" y="1905000"/>
            <a:ext cx="381000" cy="381000"/>
          </a:xfrm>
          <a:prstGeom prst="rect">
            <a:avLst/>
          </a:prstGeom>
          <a:noFill/>
        </p:spPr>
        <p:txBody>
          <a:bodyPr wrap="square" rtlCol="0">
            <a:spAutoFit/>
          </a:bodyPr>
          <a:lstStyle/>
          <a:p>
            <a:r>
              <a:rPr lang="en-MY" dirty="0" smtClean="0"/>
              <a:t>4</a:t>
            </a:r>
            <a:endParaRPr lang="en-MY" dirty="0"/>
          </a:p>
        </p:txBody>
      </p:sp>
      <p:sp>
        <p:nvSpPr>
          <p:cNvPr id="33" name="TextBox 32"/>
          <p:cNvSpPr txBox="1"/>
          <p:nvPr/>
        </p:nvSpPr>
        <p:spPr>
          <a:xfrm>
            <a:off x="2286000" y="2590800"/>
            <a:ext cx="381000" cy="381000"/>
          </a:xfrm>
          <a:prstGeom prst="rect">
            <a:avLst/>
          </a:prstGeom>
          <a:noFill/>
        </p:spPr>
        <p:txBody>
          <a:bodyPr wrap="square" rtlCol="0">
            <a:spAutoFit/>
          </a:bodyPr>
          <a:lstStyle/>
          <a:p>
            <a:r>
              <a:rPr lang="en-MY" dirty="0" smtClean="0"/>
              <a:t>2</a:t>
            </a:r>
            <a:endParaRPr lang="en-MY" dirty="0"/>
          </a:p>
        </p:txBody>
      </p:sp>
      <p:sp>
        <p:nvSpPr>
          <p:cNvPr id="34" name="TextBox 33"/>
          <p:cNvSpPr txBox="1"/>
          <p:nvPr/>
        </p:nvSpPr>
        <p:spPr>
          <a:xfrm>
            <a:off x="3352800" y="3657600"/>
            <a:ext cx="381000" cy="381000"/>
          </a:xfrm>
          <a:prstGeom prst="rect">
            <a:avLst/>
          </a:prstGeom>
          <a:noFill/>
        </p:spPr>
        <p:txBody>
          <a:bodyPr wrap="square" rtlCol="0">
            <a:spAutoFit/>
          </a:bodyPr>
          <a:lstStyle/>
          <a:p>
            <a:r>
              <a:rPr lang="en-MY" dirty="0" smtClean="0"/>
              <a:t>3</a:t>
            </a:r>
            <a:endParaRPr lang="en-MY" dirty="0"/>
          </a:p>
        </p:txBody>
      </p:sp>
      <p:sp>
        <p:nvSpPr>
          <p:cNvPr id="35" name="TextBox 34"/>
          <p:cNvSpPr txBox="1"/>
          <p:nvPr/>
        </p:nvSpPr>
        <p:spPr>
          <a:xfrm>
            <a:off x="2971800" y="3048000"/>
            <a:ext cx="381000" cy="381000"/>
          </a:xfrm>
          <a:prstGeom prst="rect">
            <a:avLst/>
          </a:prstGeom>
          <a:noFill/>
        </p:spPr>
        <p:txBody>
          <a:bodyPr wrap="square" rtlCol="0">
            <a:spAutoFit/>
          </a:bodyPr>
          <a:lstStyle/>
          <a:p>
            <a:r>
              <a:rPr lang="en-MY" dirty="0" smtClean="0"/>
              <a:t>1</a:t>
            </a:r>
            <a:endParaRPr lang="en-MY" dirty="0"/>
          </a:p>
        </p:txBody>
      </p:sp>
      <p:sp>
        <p:nvSpPr>
          <p:cNvPr id="36" name="TextBox 35"/>
          <p:cNvSpPr txBox="1"/>
          <p:nvPr/>
        </p:nvSpPr>
        <p:spPr>
          <a:xfrm>
            <a:off x="2895600" y="4038600"/>
            <a:ext cx="381000" cy="381000"/>
          </a:xfrm>
          <a:prstGeom prst="rect">
            <a:avLst/>
          </a:prstGeom>
          <a:noFill/>
        </p:spPr>
        <p:txBody>
          <a:bodyPr wrap="square" rtlCol="0">
            <a:spAutoFit/>
          </a:bodyPr>
          <a:lstStyle/>
          <a:p>
            <a:r>
              <a:rPr lang="en-MY" dirty="0" smtClean="0"/>
              <a:t>1</a:t>
            </a:r>
            <a:endParaRPr lang="en-MY" dirty="0"/>
          </a:p>
        </p:txBody>
      </p:sp>
      <p:sp>
        <p:nvSpPr>
          <p:cNvPr id="37" name="TextBox 36"/>
          <p:cNvSpPr txBox="1"/>
          <p:nvPr/>
        </p:nvSpPr>
        <p:spPr>
          <a:xfrm>
            <a:off x="2438400" y="4572000"/>
            <a:ext cx="381000" cy="381000"/>
          </a:xfrm>
          <a:prstGeom prst="rect">
            <a:avLst/>
          </a:prstGeom>
          <a:noFill/>
        </p:spPr>
        <p:txBody>
          <a:bodyPr wrap="square" rtlCol="0">
            <a:spAutoFit/>
          </a:bodyPr>
          <a:lstStyle/>
          <a:p>
            <a:r>
              <a:rPr lang="en-MY" dirty="0" smtClean="0"/>
              <a:t>3</a:t>
            </a:r>
            <a:endParaRPr lang="en-MY" dirty="0"/>
          </a:p>
        </p:txBody>
      </p:sp>
      <p:sp>
        <p:nvSpPr>
          <p:cNvPr id="38" name="TextBox 37"/>
          <p:cNvSpPr txBox="1"/>
          <p:nvPr/>
        </p:nvSpPr>
        <p:spPr>
          <a:xfrm>
            <a:off x="914400" y="2971800"/>
            <a:ext cx="381000" cy="381000"/>
          </a:xfrm>
          <a:prstGeom prst="rect">
            <a:avLst/>
          </a:prstGeom>
          <a:noFill/>
        </p:spPr>
        <p:txBody>
          <a:bodyPr wrap="square" rtlCol="0">
            <a:spAutoFit/>
          </a:bodyPr>
          <a:lstStyle/>
          <a:p>
            <a:r>
              <a:rPr lang="en-MY" dirty="0" smtClean="0"/>
              <a:t>1</a:t>
            </a:r>
            <a:endParaRPr lang="en-MY" dirty="0"/>
          </a:p>
        </p:txBody>
      </p:sp>
      <p:sp>
        <p:nvSpPr>
          <p:cNvPr id="39" name="TextBox 38"/>
          <p:cNvSpPr txBox="1"/>
          <p:nvPr/>
        </p:nvSpPr>
        <p:spPr>
          <a:xfrm>
            <a:off x="1600200" y="3733800"/>
            <a:ext cx="381000" cy="369332"/>
          </a:xfrm>
          <a:prstGeom prst="rect">
            <a:avLst/>
          </a:prstGeom>
          <a:noFill/>
        </p:spPr>
        <p:txBody>
          <a:bodyPr wrap="square" rtlCol="0">
            <a:spAutoFit/>
          </a:bodyPr>
          <a:lstStyle/>
          <a:p>
            <a:r>
              <a:rPr lang="en-MY" dirty="0" smtClean="0"/>
              <a:t>3</a:t>
            </a:r>
            <a:endParaRPr lang="en-MY" dirty="0"/>
          </a:p>
        </p:txBody>
      </p:sp>
      <p:sp>
        <p:nvSpPr>
          <p:cNvPr id="40" name="TextBox 39"/>
          <p:cNvSpPr txBox="1"/>
          <p:nvPr/>
        </p:nvSpPr>
        <p:spPr>
          <a:xfrm>
            <a:off x="1066800" y="4114800"/>
            <a:ext cx="381000" cy="381000"/>
          </a:xfrm>
          <a:prstGeom prst="rect">
            <a:avLst/>
          </a:prstGeom>
          <a:noFill/>
        </p:spPr>
        <p:txBody>
          <a:bodyPr wrap="square" rtlCol="0">
            <a:spAutoFit/>
          </a:bodyPr>
          <a:lstStyle/>
          <a:p>
            <a:r>
              <a:rPr lang="en-MY" dirty="0" smtClean="0"/>
              <a:t>2</a:t>
            </a:r>
            <a:endParaRPr lang="en-MY" dirty="0"/>
          </a:p>
        </p:txBody>
      </p:sp>
      <p:sp>
        <p:nvSpPr>
          <p:cNvPr id="41" name="TextBox 40"/>
          <p:cNvSpPr txBox="1"/>
          <p:nvPr/>
        </p:nvSpPr>
        <p:spPr>
          <a:xfrm>
            <a:off x="6934200" y="1639669"/>
            <a:ext cx="1905000" cy="646331"/>
          </a:xfrm>
          <a:prstGeom prst="rect">
            <a:avLst/>
          </a:prstGeom>
          <a:noFill/>
          <a:ln w="57150">
            <a:solidFill>
              <a:schemeClr val="tx1"/>
            </a:solidFill>
          </a:ln>
        </p:spPr>
        <p:txBody>
          <a:bodyPr wrap="square" rtlCol="0">
            <a:spAutoFit/>
          </a:bodyPr>
          <a:lstStyle/>
          <a:p>
            <a:pPr algn="ctr"/>
            <a:r>
              <a:rPr lang="fa-IR" b="1" dirty="0" smtClean="0"/>
              <a:t>کامپیوتر ۸۴</a:t>
            </a:r>
          </a:p>
          <a:p>
            <a:pPr algn="ctr"/>
            <a:endParaRPr lang="en-MY" b="1" dirty="0"/>
          </a:p>
        </p:txBody>
      </p:sp>
      <p:sp>
        <p:nvSpPr>
          <p:cNvPr id="42" name="Oval 41"/>
          <p:cNvSpPr/>
          <p:nvPr/>
        </p:nvSpPr>
        <p:spPr>
          <a:xfrm>
            <a:off x="5715000" y="1600200"/>
            <a:ext cx="468000" cy="46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A</a:t>
            </a:r>
            <a:endParaRPr lang="en-MY" dirty="0"/>
          </a:p>
        </p:txBody>
      </p:sp>
      <p:sp>
        <p:nvSpPr>
          <p:cNvPr id="43" name="Oval 42"/>
          <p:cNvSpPr/>
          <p:nvPr/>
        </p:nvSpPr>
        <p:spPr>
          <a:xfrm>
            <a:off x="5029200" y="2286000"/>
            <a:ext cx="468000" cy="46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B</a:t>
            </a:r>
            <a:endParaRPr lang="en-MY" dirty="0"/>
          </a:p>
        </p:txBody>
      </p:sp>
      <p:sp>
        <p:nvSpPr>
          <p:cNvPr id="44" name="Oval 43"/>
          <p:cNvSpPr/>
          <p:nvPr/>
        </p:nvSpPr>
        <p:spPr>
          <a:xfrm>
            <a:off x="6313800" y="2286000"/>
            <a:ext cx="468000" cy="46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C</a:t>
            </a:r>
            <a:endParaRPr lang="en-MY" dirty="0"/>
          </a:p>
        </p:txBody>
      </p:sp>
      <p:cxnSp>
        <p:nvCxnSpPr>
          <p:cNvPr id="46" name="Straight Connector 45"/>
          <p:cNvCxnSpPr>
            <a:stCxn id="42" idx="3"/>
            <a:endCxn id="43" idx="7"/>
          </p:cNvCxnSpPr>
          <p:nvPr/>
        </p:nvCxnSpPr>
        <p:spPr>
          <a:xfrm flipH="1">
            <a:off x="5428663" y="1999663"/>
            <a:ext cx="354874" cy="354874"/>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42" idx="5"/>
            <a:endCxn id="44" idx="0"/>
          </p:cNvCxnSpPr>
          <p:nvPr/>
        </p:nvCxnSpPr>
        <p:spPr>
          <a:xfrm>
            <a:off x="6114463" y="1999663"/>
            <a:ext cx="433337" cy="286337"/>
          </a:xfrm>
          <a:prstGeom prst="line">
            <a:avLst/>
          </a:prstGeom>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5029200" y="1905000"/>
            <a:ext cx="381000" cy="381000"/>
          </a:xfrm>
          <a:prstGeom prst="rect">
            <a:avLst/>
          </a:prstGeom>
          <a:noFill/>
        </p:spPr>
        <p:txBody>
          <a:bodyPr wrap="square" rtlCol="0">
            <a:spAutoFit/>
          </a:bodyPr>
          <a:lstStyle/>
          <a:p>
            <a:r>
              <a:rPr lang="en-MY" dirty="0" smtClean="0"/>
              <a:t>4</a:t>
            </a:r>
            <a:endParaRPr lang="en-MY" dirty="0"/>
          </a:p>
        </p:txBody>
      </p:sp>
      <p:sp>
        <p:nvSpPr>
          <p:cNvPr id="50" name="TextBox 49"/>
          <p:cNvSpPr txBox="1"/>
          <p:nvPr/>
        </p:nvSpPr>
        <p:spPr>
          <a:xfrm>
            <a:off x="6553200" y="1981200"/>
            <a:ext cx="381000" cy="381000"/>
          </a:xfrm>
          <a:prstGeom prst="rect">
            <a:avLst/>
          </a:prstGeom>
          <a:noFill/>
        </p:spPr>
        <p:txBody>
          <a:bodyPr wrap="square" rtlCol="0">
            <a:spAutoFit/>
          </a:bodyPr>
          <a:lstStyle/>
          <a:p>
            <a:r>
              <a:rPr lang="en-MY" dirty="0" smtClean="0"/>
              <a:t>5</a:t>
            </a:r>
            <a:endParaRPr lang="en-MY" dirty="0"/>
          </a:p>
        </p:txBody>
      </p:sp>
      <p:cxnSp>
        <p:nvCxnSpPr>
          <p:cNvPr id="51" name="Straight Connector 50"/>
          <p:cNvCxnSpPr/>
          <p:nvPr/>
        </p:nvCxnSpPr>
        <p:spPr>
          <a:xfrm flipH="1">
            <a:off x="4750526" y="2667000"/>
            <a:ext cx="354874" cy="354874"/>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43" idx="4"/>
          </p:cNvCxnSpPr>
          <p:nvPr/>
        </p:nvCxnSpPr>
        <p:spPr>
          <a:xfrm flipH="1">
            <a:off x="5257800" y="2754000"/>
            <a:ext cx="5400" cy="522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43" idx="5"/>
          </p:cNvCxnSpPr>
          <p:nvPr/>
        </p:nvCxnSpPr>
        <p:spPr>
          <a:xfrm>
            <a:off x="5428663" y="2685463"/>
            <a:ext cx="286337" cy="362537"/>
          </a:xfrm>
          <a:prstGeom prst="line">
            <a:avLst/>
          </a:prstGeom>
        </p:spPr>
        <p:style>
          <a:lnRef idx="1">
            <a:schemeClr val="accent1"/>
          </a:lnRef>
          <a:fillRef idx="0">
            <a:schemeClr val="accent1"/>
          </a:fillRef>
          <a:effectRef idx="0">
            <a:schemeClr val="accent1"/>
          </a:effectRef>
          <a:fontRef idx="minor">
            <a:schemeClr val="tx1"/>
          </a:fontRef>
        </p:style>
      </p:cxnSp>
      <p:sp>
        <p:nvSpPr>
          <p:cNvPr id="59" name="Oval 58"/>
          <p:cNvSpPr/>
          <p:nvPr/>
        </p:nvSpPr>
        <p:spPr>
          <a:xfrm>
            <a:off x="4419600" y="3048000"/>
            <a:ext cx="468000" cy="46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C</a:t>
            </a:r>
            <a:endParaRPr lang="en-MY" dirty="0"/>
          </a:p>
        </p:txBody>
      </p:sp>
      <p:sp>
        <p:nvSpPr>
          <p:cNvPr id="60" name="Oval 59"/>
          <p:cNvSpPr/>
          <p:nvPr/>
        </p:nvSpPr>
        <p:spPr>
          <a:xfrm>
            <a:off x="5029200" y="3276600"/>
            <a:ext cx="468000" cy="46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D</a:t>
            </a:r>
            <a:endParaRPr lang="en-MY" dirty="0"/>
          </a:p>
        </p:txBody>
      </p:sp>
      <p:sp>
        <p:nvSpPr>
          <p:cNvPr id="61" name="Oval 60"/>
          <p:cNvSpPr/>
          <p:nvPr/>
        </p:nvSpPr>
        <p:spPr>
          <a:xfrm>
            <a:off x="5551800" y="3048000"/>
            <a:ext cx="468000" cy="46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E</a:t>
            </a:r>
            <a:endParaRPr lang="en-MY" dirty="0"/>
          </a:p>
        </p:txBody>
      </p:sp>
      <p:sp>
        <p:nvSpPr>
          <p:cNvPr id="62" name="TextBox 61"/>
          <p:cNvSpPr txBox="1"/>
          <p:nvPr/>
        </p:nvSpPr>
        <p:spPr>
          <a:xfrm>
            <a:off x="4419600" y="2667000"/>
            <a:ext cx="381000" cy="381000"/>
          </a:xfrm>
          <a:prstGeom prst="rect">
            <a:avLst/>
          </a:prstGeom>
          <a:noFill/>
        </p:spPr>
        <p:txBody>
          <a:bodyPr wrap="square" rtlCol="0">
            <a:spAutoFit/>
          </a:bodyPr>
          <a:lstStyle/>
          <a:p>
            <a:r>
              <a:rPr lang="en-MY" dirty="0" smtClean="0"/>
              <a:t>4</a:t>
            </a:r>
            <a:endParaRPr lang="en-MY" dirty="0"/>
          </a:p>
        </p:txBody>
      </p:sp>
      <p:sp>
        <p:nvSpPr>
          <p:cNvPr id="63" name="TextBox 62"/>
          <p:cNvSpPr txBox="1"/>
          <p:nvPr/>
        </p:nvSpPr>
        <p:spPr>
          <a:xfrm>
            <a:off x="5029200" y="2895600"/>
            <a:ext cx="381000" cy="381000"/>
          </a:xfrm>
          <a:prstGeom prst="rect">
            <a:avLst/>
          </a:prstGeom>
          <a:noFill/>
        </p:spPr>
        <p:txBody>
          <a:bodyPr wrap="square" rtlCol="0">
            <a:spAutoFit/>
          </a:bodyPr>
          <a:lstStyle/>
          <a:p>
            <a:r>
              <a:rPr lang="en-MY" dirty="0" smtClean="0"/>
              <a:t>4</a:t>
            </a:r>
            <a:endParaRPr lang="en-MY" dirty="0"/>
          </a:p>
        </p:txBody>
      </p:sp>
      <p:sp>
        <p:nvSpPr>
          <p:cNvPr id="64" name="TextBox 63"/>
          <p:cNvSpPr txBox="1"/>
          <p:nvPr/>
        </p:nvSpPr>
        <p:spPr>
          <a:xfrm>
            <a:off x="5715000" y="2667000"/>
            <a:ext cx="381000" cy="381000"/>
          </a:xfrm>
          <a:prstGeom prst="rect">
            <a:avLst/>
          </a:prstGeom>
          <a:noFill/>
        </p:spPr>
        <p:txBody>
          <a:bodyPr wrap="square" rtlCol="0">
            <a:spAutoFit/>
          </a:bodyPr>
          <a:lstStyle/>
          <a:p>
            <a:r>
              <a:rPr lang="en-MY" dirty="0" smtClean="0"/>
              <a:t>5</a:t>
            </a:r>
            <a:endParaRPr lang="en-MY" dirty="0"/>
          </a:p>
        </p:txBody>
      </p:sp>
      <p:cxnSp>
        <p:nvCxnSpPr>
          <p:cNvPr id="65" name="Straight Connector 64"/>
          <p:cNvCxnSpPr/>
          <p:nvPr/>
        </p:nvCxnSpPr>
        <p:spPr>
          <a:xfrm flipH="1">
            <a:off x="4191000" y="3429000"/>
            <a:ext cx="278674"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a:endCxn id="70" idx="0"/>
          </p:cNvCxnSpPr>
          <p:nvPr/>
        </p:nvCxnSpPr>
        <p:spPr>
          <a:xfrm>
            <a:off x="4774474" y="3505200"/>
            <a:ext cx="107726" cy="381000"/>
          </a:xfrm>
          <a:prstGeom prst="line">
            <a:avLst/>
          </a:prstGeom>
        </p:spPr>
        <p:style>
          <a:lnRef idx="1">
            <a:schemeClr val="accent1"/>
          </a:lnRef>
          <a:fillRef idx="0">
            <a:schemeClr val="accent1"/>
          </a:fillRef>
          <a:effectRef idx="0">
            <a:schemeClr val="accent1"/>
          </a:effectRef>
          <a:fontRef idx="minor">
            <a:schemeClr val="tx1"/>
          </a:fontRef>
        </p:style>
      </p:cxnSp>
      <p:sp>
        <p:nvSpPr>
          <p:cNvPr id="69" name="Oval 68"/>
          <p:cNvSpPr/>
          <p:nvPr/>
        </p:nvSpPr>
        <p:spPr>
          <a:xfrm>
            <a:off x="3962400" y="3886200"/>
            <a:ext cx="468000" cy="46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F</a:t>
            </a:r>
            <a:endParaRPr lang="en-MY" dirty="0"/>
          </a:p>
        </p:txBody>
      </p:sp>
      <p:sp>
        <p:nvSpPr>
          <p:cNvPr id="70" name="Oval 69"/>
          <p:cNvSpPr/>
          <p:nvPr/>
        </p:nvSpPr>
        <p:spPr>
          <a:xfrm>
            <a:off x="4648200" y="3886200"/>
            <a:ext cx="468000" cy="46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G</a:t>
            </a:r>
            <a:endParaRPr lang="en-MY" dirty="0"/>
          </a:p>
        </p:txBody>
      </p:sp>
      <p:sp>
        <p:nvSpPr>
          <p:cNvPr id="71" name="TextBox 70"/>
          <p:cNvSpPr txBox="1"/>
          <p:nvPr/>
        </p:nvSpPr>
        <p:spPr>
          <a:xfrm>
            <a:off x="4038600" y="3505200"/>
            <a:ext cx="381000" cy="381000"/>
          </a:xfrm>
          <a:prstGeom prst="rect">
            <a:avLst/>
          </a:prstGeom>
          <a:noFill/>
        </p:spPr>
        <p:txBody>
          <a:bodyPr wrap="square" rtlCol="0">
            <a:spAutoFit/>
          </a:bodyPr>
          <a:lstStyle/>
          <a:p>
            <a:r>
              <a:rPr lang="en-MY" dirty="0" smtClean="0"/>
              <a:t>5</a:t>
            </a:r>
            <a:endParaRPr lang="en-MY" dirty="0"/>
          </a:p>
        </p:txBody>
      </p:sp>
      <p:sp>
        <p:nvSpPr>
          <p:cNvPr id="72" name="TextBox 71"/>
          <p:cNvSpPr txBox="1"/>
          <p:nvPr/>
        </p:nvSpPr>
        <p:spPr>
          <a:xfrm>
            <a:off x="5867400" y="3352800"/>
            <a:ext cx="381000" cy="381000"/>
          </a:xfrm>
          <a:prstGeom prst="rect">
            <a:avLst/>
          </a:prstGeom>
          <a:noFill/>
        </p:spPr>
        <p:txBody>
          <a:bodyPr wrap="square" rtlCol="0">
            <a:spAutoFit/>
          </a:bodyPr>
          <a:lstStyle/>
          <a:p>
            <a:r>
              <a:rPr lang="en-MY" dirty="0" smtClean="0"/>
              <a:t>5</a:t>
            </a:r>
            <a:endParaRPr lang="en-MY" dirty="0"/>
          </a:p>
        </p:txBody>
      </p:sp>
      <p:sp>
        <p:nvSpPr>
          <p:cNvPr id="74" name="TextBox 73"/>
          <p:cNvSpPr txBox="1"/>
          <p:nvPr/>
        </p:nvSpPr>
        <p:spPr>
          <a:xfrm>
            <a:off x="4800600" y="3581400"/>
            <a:ext cx="381000" cy="381000"/>
          </a:xfrm>
          <a:prstGeom prst="rect">
            <a:avLst/>
          </a:prstGeom>
          <a:noFill/>
        </p:spPr>
        <p:txBody>
          <a:bodyPr wrap="square" rtlCol="0">
            <a:spAutoFit/>
          </a:bodyPr>
          <a:lstStyle/>
          <a:p>
            <a:r>
              <a:rPr lang="en-MY" dirty="0" smtClean="0"/>
              <a:t>6</a:t>
            </a:r>
            <a:endParaRPr lang="en-MY" dirty="0"/>
          </a:p>
        </p:txBody>
      </p:sp>
      <p:cxnSp>
        <p:nvCxnSpPr>
          <p:cNvPr id="75" name="Straight Connector 74"/>
          <p:cNvCxnSpPr>
            <a:stCxn id="60" idx="4"/>
          </p:cNvCxnSpPr>
          <p:nvPr/>
        </p:nvCxnSpPr>
        <p:spPr>
          <a:xfrm flipH="1">
            <a:off x="5257800" y="3744600"/>
            <a:ext cx="5400" cy="751200"/>
          </a:xfrm>
          <a:prstGeom prst="line">
            <a:avLst/>
          </a:prstGeom>
        </p:spPr>
        <p:style>
          <a:lnRef idx="1">
            <a:schemeClr val="accent1"/>
          </a:lnRef>
          <a:fillRef idx="0">
            <a:schemeClr val="accent1"/>
          </a:fillRef>
          <a:effectRef idx="0">
            <a:schemeClr val="accent1"/>
          </a:effectRef>
          <a:fontRef idx="minor">
            <a:schemeClr val="tx1"/>
          </a:fontRef>
        </p:style>
      </p:cxnSp>
      <p:sp>
        <p:nvSpPr>
          <p:cNvPr id="78" name="Oval 77"/>
          <p:cNvSpPr/>
          <p:nvPr/>
        </p:nvSpPr>
        <p:spPr>
          <a:xfrm>
            <a:off x="5018400" y="4419600"/>
            <a:ext cx="468000" cy="46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E</a:t>
            </a:r>
            <a:endParaRPr lang="en-MY" dirty="0"/>
          </a:p>
        </p:txBody>
      </p:sp>
      <p:sp>
        <p:nvSpPr>
          <p:cNvPr id="79" name="TextBox 78"/>
          <p:cNvSpPr txBox="1"/>
          <p:nvPr/>
        </p:nvSpPr>
        <p:spPr>
          <a:xfrm>
            <a:off x="5257800" y="4114800"/>
            <a:ext cx="381000" cy="381000"/>
          </a:xfrm>
          <a:prstGeom prst="rect">
            <a:avLst/>
          </a:prstGeom>
          <a:noFill/>
        </p:spPr>
        <p:txBody>
          <a:bodyPr wrap="square" rtlCol="0">
            <a:spAutoFit/>
          </a:bodyPr>
          <a:lstStyle/>
          <a:p>
            <a:r>
              <a:rPr lang="en-MY" dirty="0" smtClean="0"/>
              <a:t>5</a:t>
            </a:r>
            <a:endParaRPr lang="en-MY" dirty="0"/>
          </a:p>
        </p:txBody>
      </p:sp>
      <p:cxnSp>
        <p:nvCxnSpPr>
          <p:cNvPr id="80" name="Straight Connector 79"/>
          <p:cNvCxnSpPr/>
          <p:nvPr/>
        </p:nvCxnSpPr>
        <p:spPr>
          <a:xfrm>
            <a:off x="4191000" y="4343400"/>
            <a:ext cx="0" cy="522600"/>
          </a:xfrm>
          <a:prstGeom prst="line">
            <a:avLst/>
          </a:prstGeom>
        </p:spPr>
        <p:style>
          <a:lnRef idx="1">
            <a:schemeClr val="accent1"/>
          </a:lnRef>
          <a:fillRef idx="0">
            <a:schemeClr val="accent1"/>
          </a:fillRef>
          <a:effectRef idx="0">
            <a:schemeClr val="accent1"/>
          </a:effectRef>
          <a:fontRef idx="minor">
            <a:schemeClr val="tx1"/>
          </a:fontRef>
        </p:style>
      </p:cxnSp>
      <p:sp>
        <p:nvSpPr>
          <p:cNvPr id="83" name="Oval 82"/>
          <p:cNvSpPr/>
          <p:nvPr/>
        </p:nvSpPr>
        <p:spPr>
          <a:xfrm>
            <a:off x="3962400" y="4876800"/>
            <a:ext cx="468000" cy="46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G</a:t>
            </a:r>
            <a:endParaRPr lang="en-MY" dirty="0"/>
          </a:p>
        </p:txBody>
      </p:sp>
      <p:sp>
        <p:nvSpPr>
          <p:cNvPr id="84" name="TextBox 83"/>
          <p:cNvSpPr txBox="1"/>
          <p:nvPr/>
        </p:nvSpPr>
        <p:spPr>
          <a:xfrm>
            <a:off x="4267200" y="4648200"/>
            <a:ext cx="381000" cy="381000"/>
          </a:xfrm>
          <a:prstGeom prst="rect">
            <a:avLst/>
          </a:prstGeom>
          <a:noFill/>
        </p:spPr>
        <p:txBody>
          <a:bodyPr wrap="square" rtlCol="0">
            <a:spAutoFit/>
          </a:bodyPr>
          <a:lstStyle/>
          <a:p>
            <a:r>
              <a:rPr lang="en-MY" dirty="0" smtClean="0"/>
              <a:t>5</a:t>
            </a:r>
            <a:endParaRPr lang="en-MY" dirty="0"/>
          </a:p>
        </p:txBody>
      </p:sp>
      <p:sp>
        <p:nvSpPr>
          <p:cNvPr id="85" name="TextBox 84"/>
          <p:cNvSpPr txBox="1"/>
          <p:nvPr/>
        </p:nvSpPr>
        <p:spPr>
          <a:xfrm>
            <a:off x="5943600" y="4114800"/>
            <a:ext cx="1066800" cy="369332"/>
          </a:xfrm>
          <a:prstGeom prst="rect">
            <a:avLst/>
          </a:prstGeom>
          <a:noFill/>
        </p:spPr>
        <p:txBody>
          <a:bodyPr wrap="square" rtlCol="0">
            <a:spAutoFit/>
          </a:bodyPr>
          <a:lstStyle/>
          <a:p>
            <a:r>
              <a:rPr lang="en-MY" dirty="0" smtClean="0"/>
              <a:t>ABCFG</a:t>
            </a:r>
            <a:endParaRPr lang="en-MY"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فاکتور انشعاب موثر</a:t>
            </a:r>
            <a:endParaRPr lang="en-MY" dirty="0"/>
          </a:p>
        </p:txBody>
      </p:sp>
      <p:sp>
        <p:nvSpPr>
          <p:cNvPr id="3" name="Content Placeholder 2"/>
          <p:cNvSpPr>
            <a:spLocks noGrp="1"/>
          </p:cNvSpPr>
          <p:nvPr>
            <p:ph idx="1"/>
          </p:nvPr>
        </p:nvSpPr>
        <p:spPr>
          <a:xfrm>
            <a:off x="457200" y="1600201"/>
            <a:ext cx="8229600" cy="2895599"/>
          </a:xfrm>
        </p:spPr>
        <p:txBody>
          <a:bodyPr>
            <a:normAutofit fontScale="92500" lnSpcReduction="20000"/>
          </a:bodyPr>
          <a:lstStyle/>
          <a:p>
            <a:pPr algn="r" rtl="1"/>
            <a:r>
              <a:rPr lang="fa-IR" dirty="0" smtClean="0"/>
              <a:t>یک روش برای تعیین کیفیت تابع هیوریستیک است که با </a:t>
            </a:r>
            <a:r>
              <a:rPr lang="en-MY" dirty="0" smtClean="0"/>
              <a:t>b* </a:t>
            </a:r>
            <a:r>
              <a:rPr lang="fa-IR" dirty="0" smtClean="0"/>
              <a:t>نشان داده میشود، اگر تعداد گره هایی که از روش</a:t>
            </a:r>
            <a:r>
              <a:rPr lang="en-MY" dirty="0" smtClean="0"/>
              <a:t>A*</a:t>
            </a:r>
            <a:r>
              <a:rPr lang="fa-IR" dirty="0" smtClean="0"/>
              <a:t> تولید میشود برابر با </a:t>
            </a:r>
            <a:r>
              <a:rPr lang="en-MY" dirty="0" smtClean="0"/>
              <a:t>N</a:t>
            </a:r>
            <a:r>
              <a:rPr lang="fa-IR" dirty="0" smtClean="0"/>
              <a:t>و عمق راه حل برابر با</a:t>
            </a:r>
            <a:r>
              <a:rPr lang="en-MY" dirty="0" smtClean="0"/>
              <a:t>d</a:t>
            </a:r>
            <a:r>
              <a:rPr lang="fa-IR" dirty="0" smtClean="0"/>
              <a:t> باشد آنگاه </a:t>
            </a:r>
            <a:r>
              <a:rPr lang="en-MY" dirty="0" smtClean="0"/>
              <a:t> b*</a:t>
            </a:r>
            <a:r>
              <a:rPr lang="fa-IR" dirty="0" smtClean="0"/>
              <a:t>فاکتور انشعابی است که درخت یکنواختی به عمق </a:t>
            </a:r>
            <a:r>
              <a:rPr lang="en-MY" dirty="0" smtClean="0"/>
              <a:t> d</a:t>
            </a:r>
            <a:r>
              <a:rPr lang="fa-IR" dirty="0" smtClean="0"/>
              <a:t>باید داشته باشد تا حاوی</a:t>
            </a:r>
            <a:r>
              <a:rPr lang="en-MY" dirty="0" smtClean="0"/>
              <a:t>N+1 </a:t>
            </a:r>
            <a:r>
              <a:rPr lang="fa-IR" dirty="0" smtClean="0"/>
              <a:t> گره باشد، لذا داریم:</a:t>
            </a:r>
            <a:endParaRPr lang="en-MY" dirty="0" smtClean="0"/>
          </a:p>
          <a:p>
            <a:pPr algn="l">
              <a:buNone/>
            </a:pPr>
            <a:r>
              <a:rPr lang="en-MY" dirty="0" smtClean="0"/>
              <a:t> </a:t>
            </a:r>
            <a:r>
              <a:rPr lang="en-MY" dirty="0" smtClean="0">
                <a:solidFill>
                  <a:srgbClr val="FF0000"/>
                </a:solidFill>
              </a:rPr>
              <a:t>N+1 = 1 +b* +(b*)</a:t>
            </a:r>
            <a:r>
              <a:rPr lang="en-MY" baseline="-25000" dirty="0" smtClean="0">
                <a:solidFill>
                  <a:srgbClr val="FF0000"/>
                </a:solidFill>
              </a:rPr>
              <a:t> </a:t>
            </a:r>
            <a:r>
              <a:rPr lang="en-MY" baseline="30000" dirty="0" smtClean="0">
                <a:solidFill>
                  <a:srgbClr val="FF0000"/>
                </a:solidFill>
              </a:rPr>
              <a:t>2 </a:t>
            </a:r>
            <a:r>
              <a:rPr lang="en-MY" dirty="0" smtClean="0">
                <a:solidFill>
                  <a:srgbClr val="FF0000"/>
                </a:solidFill>
              </a:rPr>
              <a:t>+ … + (b*)</a:t>
            </a:r>
            <a:r>
              <a:rPr lang="en-MY" baseline="30000" dirty="0" smtClean="0">
                <a:solidFill>
                  <a:srgbClr val="FF0000"/>
                </a:solidFill>
              </a:rPr>
              <a:t>d</a:t>
            </a:r>
            <a:r>
              <a:rPr lang="fa-IR" dirty="0" smtClean="0"/>
              <a:t/>
            </a:r>
            <a:br>
              <a:rPr lang="fa-IR" dirty="0" smtClean="0"/>
            </a:br>
            <a:endParaRPr lang="fa-IR" dirty="0" smtClean="0"/>
          </a:p>
          <a:p>
            <a:pPr algn="l" rtl="1">
              <a:buNone/>
            </a:pPr>
            <a:endParaRPr lang="en-MY" dirty="0"/>
          </a:p>
        </p:txBody>
      </p:sp>
      <p:pic>
        <p:nvPicPr>
          <p:cNvPr id="1026" name="Picture 2"/>
          <p:cNvPicPr>
            <a:picLocks noChangeAspect="1" noChangeArrowheads="1"/>
          </p:cNvPicPr>
          <p:nvPr/>
        </p:nvPicPr>
        <p:blipFill>
          <a:blip r:embed="rId2" cstate="print"/>
          <a:srcRect/>
          <a:stretch>
            <a:fillRect/>
          </a:stretch>
        </p:blipFill>
        <p:spPr bwMode="auto">
          <a:xfrm>
            <a:off x="762000" y="4267200"/>
            <a:ext cx="7572375" cy="1847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فاکتور انشعاب موثر</a:t>
            </a:r>
            <a:endParaRPr lang="en-MY" dirty="0"/>
          </a:p>
        </p:txBody>
      </p:sp>
      <p:pic>
        <p:nvPicPr>
          <p:cNvPr id="2050" name="Picture 2"/>
          <p:cNvPicPr>
            <a:picLocks noChangeAspect="1" noChangeArrowheads="1"/>
          </p:cNvPicPr>
          <p:nvPr/>
        </p:nvPicPr>
        <p:blipFill>
          <a:blip r:embed="rId2" cstate="print"/>
          <a:srcRect/>
          <a:stretch>
            <a:fillRect/>
          </a:stretch>
        </p:blipFill>
        <p:spPr bwMode="auto">
          <a:xfrm>
            <a:off x="152400" y="2028825"/>
            <a:ext cx="8839200" cy="2800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تسلط</a:t>
            </a:r>
            <a:r>
              <a:rPr lang="en-MY" dirty="0" smtClean="0"/>
              <a:t>  = </a:t>
            </a:r>
            <a:r>
              <a:rPr lang="fa-IR" dirty="0" smtClean="0"/>
              <a:t>برتری</a:t>
            </a:r>
            <a:r>
              <a:rPr lang="en-MY" dirty="0" smtClean="0"/>
              <a:t>  </a:t>
            </a:r>
            <a:endParaRPr lang="en-MY" dirty="0"/>
          </a:p>
        </p:txBody>
      </p:sp>
      <p:pic>
        <p:nvPicPr>
          <p:cNvPr id="3074" name="Picture 2"/>
          <p:cNvPicPr>
            <a:picLocks noChangeAspect="1" noChangeArrowheads="1"/>
          </p:cNvPicPr>
          <p:nvPr/>
        </p:nvPicPr>
        <p:blipFill>
          <a:blip r:embed="rId2" cstate="print"/>
          <a:srcRect/>
          <a:stretch>
            <a:fillRect/>
          </a:stretch>
        </p:blipFill>
        <p:spPr bwMode="auto">
          <a:xfrm>
            <a:off x="0" y="1524000"/>
            <a:ext cx="9048750" cy="483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درخت جستجو با استفاده از تابع هوریستیک</a:t>
            </a:r>
            <a:br>
              <a:rPr lang="fa-IR" dirty="0" smtClean="0"/>
            </a:br>
            <a:endParaRPr lang="en-MY"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76201" y="1874837"/>
            <a:ext cx="4876800" cy="4525963"/>
          </a:xfrm>
          <a:prstGeom prst="rect">
            <a:avLst/>
          </a:prstGeom>
          <a:noFill/>
          <a:ln w="9525">
            <a:noFill/>
            <a:miter lim="800000"/>
            <a:headEnd/>
            <a:tailEnd/>
          </a:ln>
        </p:spPr>
      </p:pic>
      <p:sp>
        <p:nvSpPr>
          <p:cNvPr id="3" name="Rectangle 2"/>
          <p:cNvSpPr/>
          <p:nvPr/>
        </p:nvSpPr>
        <p:spPr>
          <a:xfrm>
            <a:off x="4191000" y="1524000"/>
            <a:ext cx="4572000" cy="923330"/>
          </a:xfrm>
          <a:prstGeom prst="rect">
            <a:avLst/>
          </a:prstGeom>
        </p:spPr>
        <p:txBody>
          <a:bodyPr>
            <a:spAutoFit/>
          </a:bodyPr>
          <a:lstStyle/>
          <a:p>
            <a:pPr algn="r" rtl="1"/>
            <a:r>
              <a:rPr lang="fa-IR" dirty="0"/>
              <a:t>بطور کلی‌ در الگوریتم‌های هوشمند آن چیزی که به من می‌گوید از میان فرزدندان کدام فرزند را انتخاب کن هوریستیک است</a:t>
            </a:r>
            <a:endParaRPr lang="en-US" dirty="0"/>
          </a:p>
        </p:txBody>
      </p:sp>
      <p:sp>
        <p:nvSpPr>
          <p:cNvPr id="4" name="Rectangle 3"/>
          <p:cNvSpPr/>
          <p:nvPr/>
        </p:nvSpPr>
        <p:spPr>
          <a:xfrm>
            <a:off x="4002847" y="2724350"/>
            <a:ext cx="5105400" cy="923330"/>
          </a:xfrm>
          <a:prstGeom prst="rect">
            <a:avLst/>
          </a:prstGeom>
        </p:spPr>
        <p:txBody>
          <a:bodyPr wrap="square">
            <a:spAutoFit/>
          </a:bodyPr>
          <a:lstStyle/>
          <a:p>
            <a:pPr algn="r" rtl="1"/>
            <a:r>
              <a:rPr lang="fa-IR" dirty="0"/>
              <a:t>الگوریتم حریصانه شبیه اول عمق حرکت می‌کند، اما اول عمق نیست. (انتخاب بر اساس تابع هوریستیک است)</a:t>
            </a:r>
          </a:p>
          <a:p>
            <a:pPr algn="r" rtl="1"/>
            <a:r>
              <a:rPr lang="fa-IR" dirty="0"/>
              <a:t>چون شبیه اول عمق است مشکلات اول عمق را نیز دارد</a:t>
            </a:r>
          </a:p>
        </p:txBody>
      </p:sp>
      <p:sp>
        <p:nvSpPr>
          <p:cNvPr id="5" name="Rectangle 4"/>
          <p:cNvSpPr/>
          <p:nvPr/>
        </p:nvSpPr>
        <p:spPr>
          <a:xfrm>
            <a:off x="4269547" y="3773607"/>
            <a:ext cx="4572000" cy="646331"/>
          </a:xfrm>
          <a:prstGeom prst="rect">
            <a:avLst/>
          </a:prstGeom>
        </p:spPr>
        <p:txBody>
          <a:bodyPr>
            <a:spAutoFit/>
          </a:bodyPr>
          <a:lstStyle/>
          <a:p>
            <a:pPr algn="r" rtl="1"/>
            <a:r>
              <a:rPr lang="fa-IR" dirty="0"/>
              <a:t>آیا الگوریتم‌های هوشمند همه فضای حالت را جستجو میکنند؟</a:t>
            </a:r>
            <a:endParaRPr lang="en-US" dirty="0"/>
          </a:p>
        </p:txBody>
      </p:sp>
      <p:sp>
        <p:nvSpPr>
          <p:cNvPr id="6" name="Rectangle 5"/>
          <p:cNvSpPr/>
          <p:nvPr/>
        </p:nvSpPr>
        <p:spPr>
          <a:xfrm>
            <a:off x="4487980" y="4800600"/>
            <a:ext cx="4572000" cy="923330"/>
          </a:xfrm>
          <a:prstGeom prst="rect">
            <a:avLst/>
          </a:prstGeom>
        </p:spPr>
        <p:txBody>
          <a:bodyPr>
            <a:spAutoFit/>
          </a:bodyPr>
          <a:lstStyle/>
          <a:p>
            <a:pPr algn="r" rtl="1"/>
            <a:r>
              <a:rPr lang="fa-IR" dirty="0"/>
              <a:t>انسان موجودی مبتکر است، خلاقیت‌های انسان را سخت می‌توان به فرم ریاضی‌ در آورد (ساختن هوریستیک کار اسانی‌ نیست)</a:t>
            </a:r>
            <a:endParaRPr lang="en-US" dirty="0"/>
          </a:p>
        </p:txBody>
      </p:sp>
    </p:spTree>
    <p:extLst>
      <p:ext uri="{BB962C8B-B14F-4D97-AF65-F5344CB8AC3E}">
        <p14:creationId xmlns:p14="http://schemas.microsoft.com/office/powerpoint/2010/main" val="2792456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fa-IR" sz="3600" dirty="0" smtClean="0"/>
              <a:t>مقایسه</a:t>
            </a:r>
            <a:r>
              <a:rPr lang="en-MY" sz="3600" dirty="0" smtClean="0"/>
              <a:t>A* </a:t>
            </a:r>
            <a:r>
              <a:rPr lang="fa-IR" sz="3600" dirty="0" smtClean="0"/>
              <a:t> و</a:t>
            </a:r>
            <a:r>
              <a:rPr lang="en-MY" sz="3600" dirty="0" smtClean="0"/>
              <a:t>IDS  </a:t>
            </a:r>
            <a:r>
              <a:rPr lang="fa-IR" sz="3600" dirty="0" smtClean="0"/>
              <a:t>  بر حسب تعداد نود شمارش شده</a:t>
            </a:r>
            <a:br>
              <a:rPr lang="fa-IR" sz="3600" dirty="0" smtClean="0"/>
            </a:br>
            <a:endParaRPr lang="en-MY" sz="3600" dirty="0"/>
          </a:p>
        </p:txBody>
      </p:sp>
      <p:pic>
        <p:nvPicPr>
          <p:cNvPr id="4098" name="Picture 2"/>
          <p:cNvPicPr>
            <a:picLocks noChangeAspect="1" noChangeArrowheads="1"/>
          </p:cNvPicPr>
          <p:nvPr/>
        </p:nvPicPr>
        <p:blipFill>
          <a:blip r:embed="rId2" cstate="print"/>
          <a:srcRect/>
          <a:stretch>
            <a:fillRect/>
          </a:stretch>
        </p:blipFill>
        <p:spPr bwMode="auto">
          <a:xfrm>
            <a:off x="14288" y="1619250"/>
            <a:ext cx="9115425" cy="4171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MY"/>
          </a:p>
        </p:txBody>
      </p:sp>
      <p:pic>
        <p:nvPicPr>
          <p:cNvPr id="5122" name="Picture 2"/>
          <p:cNvPicPr>
            <a:picLocks noChangeAspect="1" noChangeArrowheads="1"/>
          </p:cNvPicPr>
          <p:nvPr/>
        </p:nvPicPr>
        <p:blipFill>
          <a:blip r:embed="rId2" cstate="print"/>
          <a:srcRect/>
          <a:stretch>
            <a:fillRect/>
          </a:stretch>
        </p:blipFill>
        <p:spPr bwMode="auto">
          <a:xfrm>
            <a:off x="685800" y="762000"/>
            <a:ext cx="7686675" cy="536691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الگوریتم‌های جستجو محلی</a:t>
            </a:r>
            <a:endParaRPr lang="en-MY" dirty="0"/>
          </a:p>
        </p:txBody>
      </p:sp>
      <p:pic>
        <p:nvPicPr>
          <p:cNvPr id="6146" name="Picture 2"/>
          <p:cNvPicPr>
            <a:picLocks noChangeAspect="1" noChangeArrowheads="1"/>
          </p:cNvPicPr>
          <p:nvPr/>
        </p:nvPicPr>
        <p:blipFill>
          <a:blip r:embed="rId2" cstate="print"/>
          <a:srcRect/>
          <a:stretch>
            <a:fillRect/>
          </a:stretch>
        </p:blipFill>
        <p:spPr bwMode="auto">
          <a:xfrm>
            <a:off x="590550" y="1295400"/>
            <a:ext cx="7867650" cy="51090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الگوریتم‌های جستجو محلی</a:t>
            </a:r>
            <a:endParaRPr lang="en-MY" dirty="0"/>
          </a:p>
        </p:txBody>
      </p:sp>
      <p:pic>
        <p:nvPicPr>
          <p:cNvPr id="7170" name="Picture 2"/>
          <p:cNvPicPr>
            <a:picLocks noChangeAspect="1" noChangeArrowheads="1"/>
          </p:cNvPicPr>
          <p:nvPr/>
        </p:nvPicPr>
        <p:blipFill>
          <a:blip r:embed="rId2" cstate="print"/>
          <a:srcRect/>
          <a:stretch>
            <a:fillRect/>
          </a:stretch>
        </p:blipFill>
        <p:spPr bwMode="auto">
          <a:xfrm>
            <a:off x="133350" y="1828800"/>
            <a:ext cx="8705850" cy="4591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جستجو تپه نوردی</a:t>
            </a:r>
            <a:br>
              <a:rPr lang="fa-IR" dirty="0" smtClean="0"/>
            </a:br>
            <a:endParaRPr lang="en-MY" dirty="0"/>
          </a:p>
        </p:txBody>
      </p:sp>
      <p:pic>
        <p:nvPicPr>
          <p:cNvPr id="8194" name="Picture 2"/>
          <p:cNvPicPr>
            <a:picLocks noChangeAspect="1" noChangeArrowheads="1"/>
          </p:cNvPicPr>
          <p:nvPr/>
        </p:nvPicPr>
        <p:blipFill>
          <a:blip r:embed="rId2" cstate="print"/>
          <a:srcRect/>
          <a:stretch>
            <a:fillRect/>
          </a:stretch>
        </p:blipFill>
        <p:spPr bwMode="auto">
          <a:xfrm>
            <a:off x="166688" y="1762125"/>
            <a:ext cx="8810625" cy="3333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جستجو تپه نوردی</a:t>
            </a:r>
            <a:br>
              <a:rPr lang="fa-IR" dirty="0" smtClean="0"/>
            </a:br>
            <a:endParaRPr lang="en-MY" dirty="0"/>
          </a:p>
        </p:txBody>
      </p:sp>
      <p:pic>
        <p:nvPicPr>
          <p:cNvPr id="9218" name="Picture 2"/>
          <p:cNvPicPr>
            <a:picLocks noChangeAspect="1" noChangeArrowheads="1"/>
          </p:cNvPicPr>
          <p:nvPr/>
        </p:nvPicPr>
        <p:blipFill>
          <a:blip r:embed="rId2" cstate="print"/>
          <a:srcRect/>
          <a:stretch>
            <a:fillRect/>
          </a:stretch>
        </p:blipFill>
        <p:spPr bwMode="auto">
          <a:xfrm>
            <a:off x="576263" y="1460113"/>
            <a:ext cx="8034337" cy="52454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جستجو تپه نوردی</a:t>
            </a:r>
            <a:br>
              <a:rPr lang="fa-IR" dirty="0" smtClean="0"/>
            </a:br>
            <a:endParaRPr lang="en-MY" dirty="0"/>
          </a:p>
        </p:txBody>
      </p:sp>
      <p:pic>
        <p:nvPicPr>
          <p:cNvPr id="10242" name="Picture 2"/>
          <p:cNvPicPr>
            <a:picLocks noChangeAspect="1" noChangeArrowheads="1"/>
          </p:cNvPicPr>
          <p:nvPr/>
        </p:nvPicPr>
        <p:blipFill>
          <a:blip r:embed="rId2" cstate="print"/>
          <a:srcRect/>
          <a:stretch>
            <a:fillRect/>
          </a:stretch>
        </p:blipFill>
        <p:spPr bwMode="auto">
          <a:xfrm>
            <a:off x="361950" y="2243138"/>
            <a:ext cx="8420100" cy="2371725"/>
          </a:xfrm>
          <a:prstGeom prst="rect">
            <a:avLst/>
          </a:prstGeom>
          <a:noFill/>
          <a:ln w="9525">
            <a:noFill/>
            <a:miter lim="800000"/>
            <a:headEnd/>
            <a:tailEnd/>
          </a:ln>
        </p:spPr>
      </p:pic>
      <p:sp>
        <p:nvSpPr>
          <p:cNvPr id="3" name="Rectangle 2"/>
          <p:cNvSpPr/>
          <p:nvPr/>
        </p:nvSpPr>
        <p:spPr>
          <a:xfrm>
            <a:off x="609600" y="4953000"/>
            <a:ext cx="7772400" cy="646331"/>
          </a:xfrm>
          <a:prstGeom prst="rect">
            <a:avLst/>
          </a:prstGeom>
        </p:spPr>
        <p:txBody>
          <a:bodyPr wrap="square">
            <a:spAutoFit/>
          </a:bodyPr>
          <a:lstStyle/>
          <a:p>
            <a:pPr algn="r" rtl="1"/>
            <a:r>
              <a:rPr lang="fa-IR" dirty="0"/>
              <a:t>الگوریتم‌های جستجو محلی سعی‌ میکنند هدف را به ما بدهند نه مسیر را، بنا برین این دست از الگوریتم‌ها برای مساله‌هایی‌ که به دنبال مسیر هستیم مناسب نیستند</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الگوریتم کلی‌ </a:t>
            </a:r>
            <a:r>
              <a:rPr lang="fa-IR" dirty="0" smtClean="0"/>
              <a:t>تپه نوردی</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t>Function HILL-CLIMBING (problem)returns a solution</a:t>
            </a:r>
          </a:p>
          <a:p>
            <a:pPr marL="0" indent="0">
              <a:buNone/>
            </a:pPr>
            <a:r>
              <a:rPr lang="en-US" sz="2400" dirty="0" smtClean="0"/>
              <a:t>Input: problem; problem</a:t>
            </a:r>
          </a:p>
          <a:p>
            <a:pPr marL="0" indent="0">
              <a:buNone/>
            </a:pPr>
            <a:r>
              <a:rPr lang="en-US" sz="2400" dirty="0" smtClean="0"/>
              <a:t>Local variable: current, </a:t>
            </a:r>
            <a:r>
              <a:rPr lang="en-US" sz="2400" dirty="0" err="1" smtClean="0"/>
              <a:t>next;node</a:t>
            </a:r>
            <a:endParaRPr lang="en-US" sz="2400" dirty="0" smtClean="0"/>
          </a:p>
          <a:p>
            <a:pPr marL="0" indent="0">
              <a:buNone/>
            </a:pPr>
            <a:r>
              <a:rPr lang="en-US" sz="2400" dirty="0" smtClean="0"/>
              <a:t>Current</a:t>
            </a:r>
            <a:r>
              <a:rPr lang="en-US" sz="2400" dirty="0" smtClean="0">
                <a:sym typeface="Wingdings" pitchFamily="2" charset="2"/>
              </a:rPr>
              <a:t> MAKE-NODE (INITIAL- STATE [problem])</a:t>
            </a:r>
          </a:p>
          <a:p>
            <a:pPr marL="0" indent="0">
              <a:buNone/>
            </a:pPr>
            <a:r>
              <a:rPr lang="en-US" sz="2400" dirty="0" smtClean="0">
                <a:sym typeface="Wingdings" pitchFamily="2" charset="2"/>
              </a:rPr>
              <a:t>Loop do</a:t>
            </a:r>
          </a:p>
          <a:p>
            <a:pPr marL="0" indent="0">
              <a:buNone/>
            </a:pPr>
            <a:r>
              <a:rPr lang="en-US" sz="2400" dirty="0" smtClean="0">
                <a:sym typeface="Wingdings" pitchFamily="2" charset="2"/>
              </a:rPr>
              <a:t>next  a highest valued successor of current</a:t>
            </a:r>
          </a:p>
          <a:p>
            <a:pPr marL="0" indent="0">
              <a:buNone/>
            </a:pPr>
            <a:r>
              <a:rPr lang="en-US" sz="2400" dirty="0" smtClean="0">
                <a:sym typeface="Wingdings" pitchFamily="2" charset="2"/>
              </a:rPr>
              <a:t>If value [next] &lt;value [current] then return current</a:t>
            </a:r>
          </a:p>
          <a:p>
            <a:pPr marL="0" indent="0">
              <a:buNone/>
            </a:pPr>
            <a:r>
              <a:rPr lang="en-US" sz="2400" dirty="0" smtClean="0">
                <a:sym typeface="Wingdings" pitchFamily="2" charset="2"/>
              </a:rPr>
              <a:t>Current  next</a:t>
            </a:r>
          </a:p>
          <a:p>
            <a:pPr marL="0" indent="0">
              <a:buNone/>
            </a:pPr>
            <a:r>
              <a:rPr lang="en-US" sz="2400" dirty="0" smtClean="0">
                <a:sym typeface="Wingdings" pitchFamily="2" charset="2"/>
              </a:rPr>
              <a:t>end</a:t>
            </a:r>
            <a:endParaRPr lang="en-US" sz="2400" dirty="0"/>
          </a:p>
        </p:txBody>
      </p:sp>
      <p:sp>
        <p:nvSpPr>
          <p:cNvPr id="4" name="Rectangle 3"/>
          <p:cNvSpPr/>
          <p:nvPr/>
        </p:nvSpPr>
        <p:spPr>
          <a:xfrm>
            <a:off x="6248400" y="5943600"/>
            <a:ext cx="2180405" cy="369332"/>
          </a:xfrm>
          <a:prstGeom prst="rect">
            <a:avLst/>
          </a:prstGeom>
        </p:spPr>
        <p:txBody>
          <a:bodyPr wrap="none">
            <a:spAutoFit/>
          </a:bodyPr>
          <a:lstStyle/>
          <a:p>
            <a:r>
              <a:rPr lang="fa-IR" b="1" dirty="0"/>
              <a:t>تپه نوردی با تندترین شیب</a:t>
            </a:r>
            <a:endParaRPr lang="en-US" b="1" dirty="0"/>
          </a:p>
        </p:txBody>
      </p:sp>
    </p:spTree>
    <p:extLst>
      <p:ext uri="{BB962C8B-B14F-4D97-AF65-F5344CB8AC3E}">
        <p14:creationId xmlns:p14="http://schemas.microsoft.com/office/powerpoint/2010/main" val="112962105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MY"/>
          </a:p>
        </p:txBody>
      </p:sp>
      <p:pic>
        <p:nvPicPr>
          <p:cNvPr id="11266" name="Picture 2"/>
          <p:cNvPicPr>
            <a:picLocks noChangeAspect="1" noChangeArrowheads="1"/>
          </p:cNvPicPr>
          <p:nvPr/>
        </p:nvPicPr>
        <p:blipFill>
          <a:blip r:embed="rId2" cstate="print"/>
          <a:srcRect/>
          <a:stretch>
            <a:fillRect/>
          </a:stretch>
        </p:blipFill>
        <p:spPr bwMode="auto">
          <a:xfrm>
            <a:off x="971550" y="152400"/>
            <a:ext cx="7200900" cy="4467225"/>
          </a:xfrm>
          <a:prstGeom prst="rect">
            <a:avLst/>
          </a:prstGeom>
          <a:noFill/>
          <a:ln w="9525">
            <a:noFill/>
            <a:miter lim="800000"/>
            <a:headEnd/>
            <a:tailEnd/>
          </a:ln>
        </p:spPr>
      </p:pic>
      <p:sp>
        <p:nvSpPr>
          <p:cNvPr id="3" name="Rectangle 2"/>
          <p:cNvSpPr/>
          <p:nvPr/>
        </p:nvSpPr>
        <p:spPr>
          <a:xfrm>
            <a:off x="3733800" y="4583668"/>
            <a:ext cx="4224233" cy="369332"/>
          </a:xfrm>
          <a:prstGeom prst="rect">
            <a:avLst/>
          </a:prstGeom>
        </p:spPr>
        <p:txBody>
          <a:bodyPr wrap="none">
            <a:spAutoFit/>
          </a:bodyPr>
          <a:lstStyle/>
          <a:p>
            <a:r>
              <a:rPr lang="fa-IR" b="1" dirty="0"/>
              <a:t>۸ وزیر در ۸۶%  حالات در ماکزیمم محلی گیر می‌کند</a:t>
            </a:r>
          </a:p>
        </p:txBody>
      </p:sp>
      <p:sp>
        <p:nvSpPr>
          <p:cNvPr id="4" name="TextBox 3"/>
          <p:cNvSpPr txBox="1"/>
          <p:nvPr/>
        </p:nvSpPr>
        <p:spPr>
          <a:xfrm>
            <a:off x="4953000" y="4953000"/>
            <a:ext cx="2819400" cy="369332"/>
          </a:xfrm>
          <a:prstGeom prst="rect">
            <a:avLst/>
          </a:prstGeom>
          <a:noFill/>
        </p:spPr>
        <p:txBody>
          <a:bodyPr wrap="square" rtlCol="0">
            <a:spAutoFit/>
          </a:bodyPr>
          <a:lstStyle/>
          <a:p>
            <a:pPr algn="r" rtl="1"/>
            <a:r>
              <a:rPr lang="en-US" dirty="0" smtClean="0"/>
              <a:t>Search space  = 8</a:t>
            </a:r>
            <a:r>
              <a:rPr lang="en-US" baseline="30000" dirty="0" smtClean="0"/>
              <a:t>8</a:t>
            </a:r>
            <a:endParaRPr lang="en-US" dirty="0"/>
          </a:p>
        </p:txBody>
      </p:sp>
      <p:sp>
        <p:nvSpPr>
          <p:cNvPr id="5" name="Rectangle 4"/>
          <p:cNvSpPr/>
          <p:nvPr/>
        </p:nvSpPr>
        <p:spPr>
          <a:xfrm>
            <a:off x="685800" y="5334000"/>
            <a:ext cx="7162800" cy="923330"/>
          </a:xfrm>
          <a:prstGeom prst="rect">
            <a:avLst/>
          </a:prstGeom>
        </p:spPr>
        <p:txBody>
          <a:bodyPr wrap="square">
            <a:spAutoFit/>
          </a:bodyPr>
          <a:lstStyle/>
          <a:p>
            <a:pPr algn="r" rtl="1"/>
            <a:r>
              <a:rPr lang="fa-IR" dirty="0"/>
              <a:t>اگر زمانی‌ که به فلات رسیدیم الگوریتم را متوقف نکنیم و تا یک زمانی‌ ادامه دهیم که در لوپ هم نیفتیم. آنگاه ۱۴% موفقیت در رسیدن به جواب (۸ وزیر ) تبدیل به ۹۴% میشود. این نشان میدهد که مساله ۸ وزیر زیاد در فلات گیر میوافتد</a:t>
            </a:r>
            <a:endParaRPr lang="en-US" dirty="0"/>
          </a:p>
        </p:txBody>
      </p:sp>
      <p:sp>
        <p:nvSpPr>
          <p:cNvPr id="6" name="Rectangle 5"/>
          <p:cNvSpPr/>
          <p:nvPr/>
        </p:nvSpPr>
        <p:spPr>
          <a:xfrm>
            <a:off x="3304309" y="6211669"/>
            <a:ext cx="4572000" cy="646331"/>
          </a:xfrm>
          <a:prstGeom prst="rect">
            <a:avLst/>
          </a:prstGeom>
        </p:spPr>
        <p:txBody>
          <a:bodyPr>
            <a:spAutoFit/>
          </a:bodyPr>
          <a:lstStyle/>
          <a:p>
            <a:pPr algn="r" rtl="1"/>
            <a:r>
              <a:rPr lang="fa-IR" dirty="0"/>
              <a:t>زمانی‌ هم که به جواب میرسیم بطور متوسط ۲۱ حرکت می‌کنیم</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تپه نوردی تصادفی</a:t>
            </a:r>
            <a:endParaRPr lang="en-MY" dirty="0"/>
          </a:p>
        </p:txBody>
      </p:sp>
      <p:pic>
        <p:nvPicPr>
          <p:cNvPr id="1026" name="Picture 2"/>
          <p:cNvPicPr>
            <a:picLocks noChangeAspect="1" noChangeArrowheads="1"/>
          </p:cNvPicPr>
          <p:nvPr/>
        </p:nvPicPr>
        <p:blipFill>
          <a:blip r:embed="rId2" cstate="print"/>
          <a:srcRect/>
          <a:stretch>
            <a:fillRect/>
          </a:stretch>
        </p:blipFill>
        <p:spPr bwMode="auto">
          <a:xfrm>
            <a:off x="195263" y="2019300"/>
            <a:ext cx="8753475"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بررسی الگوریتم حریصانه</a:t>
            </a:r>
            <a:br>
              <a:rPr lang="fa-IR" dirty="0" smtClean="0"/>
            </a:br>
            <a:endParaRPr lang="en-MY"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457200" y="1646174"/>
            <a:ext cx="8229600" cy="4434014"/>
          </a:xfrm>
          <a:prstGeom prst="rect">
            <a:avLst/>
          </a:prstGeom>
          <a:noFill/>
          <a:ln w="9525">
            <a:noFill/>
            <a:miter lim="800000"/>
            <a:headEnd/>
            <a:tailEnd/>
          </a:ln>
        </p:spPr>
      </p:pic>
    </p:spTree>
    <p:extLst>
      <p:ext uri="{BB962C8B-B14F-4D97-AF65-F5344CB8AC3E}">
        <p14:creationId xmlns:p14="http://schemas.microsoft.com/office/powerpoint/2010/main" val="329657735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تپه نوردی تصادفی</a:t>
            </a:r>
            <a:endParaRPr lang="en-MY" dirty="0"/>
          </a:p>
        </p:txBody>
      </p:sp>
      <p:pic>
        <p:nvPicPr>
          <p:cNvPr id="5122" name="Picture 2"/>
          <p:cNvPicPr>
            <a:picLocks noChangeAspect="1" noChangeArrowheads="1"/>
          </p:cNvPicPr>
          <p:nvPr/>
        </p:nvPicPr>
        <p:blipFill>
          <a:blip r:embed="rId2" cstate="print"/>
          <a:srcRect/>
          <a:stretch>
            <a:fillRect/>
          </a:stretch>
        </p:blipFill>
        <p:spPr bwMode="auto">
          <a:xfrm>
            <a:off x="1009650" y="1446908"/>
            <a:ext cx="7067550" cy="533489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تپه نوردی اولین انتخاب</a:t>
            </a:r>
            <a:br>
              <a:rPr lang="fa-IR" dirty="0" smtClean="0"/>
            </a:br>
            <a:endParaRPr lang="en-MY" dirty="0"/>
          </a:p>
        </p:txBody>
      </p:sp>
      <p:pic>
        <p:nvPicPr>
          <p:cNvPr id="2050" name="Picture 2"/>
          <p:cNvPicPr>
            <a:picLocks noChangeAspect="1" noChangeArrowheads="1"/>
          </p:cNvPicPr>
          <p:nvPr/>
        </p:nvPicPr>
        <p:blipFill>
          <a:blip r:embed="rId2" cstate="print"/>
          <a:srcRect/>
          <a:stretch>
            <a:fillRect/>
          </a:stretch>
        </p:blipFill>
        <p:spPr bwMode="auto">
          <a:xfrm>
            <a:off x="228600" y="1929208"/>
            <a:ext cx="8763000" cy="3423841"/>
          </a:xfrm>
          <a:prstGeom prst="rect">
            <a:avLst/>
          </a:prstGeom>
          <a:noFill/>
          <a:ln w="9525">
            <a:noFill/>
            <a:miter lim="800000"/>
            <a:headEnd/>
            <a:tailEnd/>
          </a:ln>
        </p:spPr>
      </p:pic>
      <p:sp>
        <p:nvSpPr>
          <p:cNvPr id="5" name="TextBox 4"/>
          <p:cNvSpPr txBox="1"/>
          <p:nvPr/>
        </p:nvSpPr>
        <p:spPr>
          <a:xfrm>
            <a:off x="685800" y="5638800"/>
            <a:ext cx="7391400" cy="646331"/>
          </a:xfrm>
          <a:prstGeom prst="rect">
            <a:avLst/>
          </a:prstGeom>
          <a:noFill/>
        </p:spPr>
        <p:txBody>
          <a:bodyPr wrap="square" rtlCol="0">
            <a:spAutoFit/>
          </a:bodyPr>
          <a:lstStyle/>
          <a:p>
            <a:pPr algn="r"/>
            <a:r>
              <a:rPr lang="fa-IR" b="1" dirty="0" smtClean="0"/>
              <a:t>این راهبرد زمانی‌ مناسب است که یک حالت دارای تعداد زیادی پسین باشد، مثلا ۱۰۰۰ تا</a:t>
            </a:r>
          </a:p>
          <a:p>
            <a:endParaRPr lang="en-MY"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تپه نوردی اولین انتخاب</a:t>
            </a:r>
            <a:br>
              <a:rPr lang="fa-IR" dirty="0" smtClean="0"/>
            </a:br>
            <a:endParaRPr lang="en-MY" dirty="0"/>
          </a:p>
        </p:txBody>
      </p:sp>
      <p:pic>
        <p:nvPicPr>
          <p:cNvPr id="6146" name="Picture 2"/>
          <p:cNvPicPr>
            <a:picLocks noChangeAspect="1" noChangeArrowheads="1"/>
          </p:cNvPicPr>
          <p:nvPr/>
        </p:nvPicPr>
        <p:blipFill>
          <a:blip r:embed="rId2" cstate="print"/>
          <a:srcRect/>
          <a:stretch>
            <a:fillRect/>
          </a:stretch>
        </p:blipFill>
        <p:spPr bwMode="auto">
          <a:xfrm>
            <a:off x="1385888" y="1724025"/>
            <a:ext cx="6372225" cy="3409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تپه  نوردی با شروع مجدد تصادفی</a:t>
            </a:r>
            <a:br>
              <a:rPr lang="fa-IR" dirty="0" smtClean="0"/>
            </a:br>
            <a:endParaRPr lang="en-MY" dirty="0"/>
          </a:p>
        </p:txBody>
      </p:sp>
      <p:pic>
        <p:nvPicPr>
          <p:cNvPr id="3074" name="Picture 2"/>
          <p:cNvPicPr>
            <a:picLocks noChangeAspect="1" noChangeArrowheads="1"/>
          </p:cNvPicPr>
          <p:nvPr/>
        </p:nvPicPr>
        <p:blipFill>
          <a:blip r:embed="rId2" cstate="print"/>
          <a:srcRect/>
          <a:stretch>
            <a:fillRect/>
          </a:stretch>
        </p:blipFill>
        <p:spPr bwMode="auto">
          <a:xfrm>
            <a:off x="0" y="1905000"/>
            <a:ext cx="9077325" cy="1143000"/>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304801" y="2946912"/>
            <a:ext cx="8534400" cy="3834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a:t>تپه  نوردی با شروع مجدد تصادفی</a:t>
            </a:r>
            <a:br>
              <a:rPr lang="fa-IR" dirty="0"/>
            </a:br>
            <a:endParaRPr lang="en-US" dirty="0"/>
          </a:p>
        </p:txBody>
      </p:sp>
      <p:sp>
        <p:nvSpPr>
          <p:cNvPr id="3" name="Content Placeholder 2"/>
          <p:cNvSpPr>
            <a:spLocks noGrp="1"/>
          </p:cNvSpPr>
          <p:nvPr>
            <p:ph idx="1"/>
          </p:nvPr>
        </p:nvSpPr>
        <p:spPr/>
        <p:txBody>
          <a:bodyPr/>
          <a:lstStyle/>
          <a:p>
            <a:pPr algn="r" rtl="1"/>
            <a:r>
              <a:rPr lang="fa-IR" dirty="0"/>
              <a:t>ایده این است که اگر بگوییم احتمال یک </a:t>
            </a:r>
            <a:r>
              <a:rPr lang="fa-IR" dirty="0" smtClean="0"/>
              <a:t>کاری</a:t>
            </a:r>
            <a:r>
              <a:rPr lang="en-US" dirty="0" smtClean="0"/>
              <a:t>1/p</a:t>
            </a:r>
            <a:r>
              <a:rPr lang="fa-IR" dirty="0" smtClean="0"/>
              <a:t> </a:t>
            </a:r>
            <a:r>
              <a:rPr lang="fa-IR" dirty="0"/>
              <a:t>است. چند </a:t>
            </a:r>
            <a:r>
              <a:rPr lang="fa-IR" dirty="0" smtClean="0"/>
              <a:t>بار </a:t>
            </a:r>
            <a:r>
              <a:rPr lang="fa-IR" dirty="0"/>
              <a:t>باید به طور متوسط تکرارش کنیم تا به جواب برسیم؟ حتما </a:t>
            </a:r>
            <a:r>
              <a:rPr lang="en-US" dirty="0" smtClean="0"/>
              <a:t>P</a:t>
            </a:r>
            <a:r>
              <a:rPr lang="fa-IR" dirty="0" smtClean="0"/>
              <a:t> بار</a:t>
            </a:r>
            <a:r>
              <a:rPr lang="fa-IR" dirty="0"/>
              <a:t>.</a:t>
            </a:r>
          </a:p>
          <a:p>
            <a:pPr algn="r" rtl="1"/>
            <a:r>
              <a:rPr lang="fa-IR" dirty="0"/>
              <a:t>در مساله تپه نوردی با تند‌ترین شیب گفتیم که ۱۴% احتمال موفقیت داریم. پس اگر به طور متوسط ۷ بار (۱۰۰/۱۴) از اول با شروعِ تصادفی مساله رو با تپه نوردی تند‌ترین شیب حل کنم به جواب خواهم رسید</a:t>
            </a:r>
          </a:p>
          <a:p>
            <a:pPr marL="0" indent="0" algn="r" rtl="1">
              <a:buNone/>
            </a:pPr>
            <a:endParaRPr lang="en-US" dirty="0"/>
          </a:p>
        </p:txBody>
      </p:sp>
    </p:spTree>
    <p:extLst>
      <p:ext uri="{BB962C8B-B14F-4D97-AF65-F5344CB8AC3E}">
        <p14:creationId xmlns:p14="http://schemas.microsoft.com/office/powerpoint/2010/main" val="9941951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تپه  نوردی با شروع مجدد تصادفی</a:t>
            </a:r>
            <a:br>
              <a:rPr lang="fa-IR" dirty="0" smtClean="0"/>
            </a:br>
            <a:endParaRPr lang="en-MY" dirty="0"/>
          </a:p>
        </p:txBody>
      </p:sp>
      <p:pic>
        <p:nvPicPr>
          <p:cNvPr id="4098" name="Picture 2"/>
          <p:cNvPicPr>
            <a:picLocks noChangeAspect="1" noChangeArrowheads="1"/>
          </p:cNvPicPr>
          <p:nvPr/>
        </p:nvPicPr>
        <p:blipFill>
          <a:blip r:embed="rId2" cstate="print"/>
          <a:srcRect/>
          <a:stretch>
            <a:fillRect/>
          </a:stretch>
        </p:blipFill>
        <p:spPr bwMode="auto">
          <a:xfrm>
            <a:off x="504825" y="1647825"/>
            <a:ext cx="8134350" cy="4143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نتیجه گیری</a:t>
            </a:r>
            <a:endParaRPr lang="en-US" dirty="0"/>
          </a:p>
        </p:txBody>
      </p:sp>
      <p:sp>
        <p:nvSpPr>
          <p:cNvPr id="3" name="Content Placeholder 2"/>
          <p:cNvSpPr>
            <a:spLocks noGrp="1"/>
          </p:cNvSpPr>
          <p:nvPr>
            <p:ph idx="1"/>
          </p:nvPr>
        </p:nvSpPr>
        <p:spPr/>
        <p:txBody>
          <a:bodyPr>
            <a:normAutofit fontScale="92500"/>
          </a:bodyPr>
          <a:lstStyle/>
          <a:p>
            <a:pPr marL="0" indent="0" algn="r" rtl="1">
              <a:buNone/>
            </a:pPr>
            <a:r>
              <a:rPr lang="fa-IR" dirty="0"/>
              <a:t>الگوریتم‌های جستجو محلی به حفظ کمی‌ نیاز دارند. چرا؟</a:t>
            </a:r>
          </a:p>
          <a:p>
            <a:pPr marL="0" indent="0" algn="r" rtl="1">
              <a:buNone/>
            </a:pPr>
            <a:r>
              <a:rPr lang="fa-IR" dirty="0"/>
              <a:t>اصولاً سعی‌ میکنند مساله را از حالت عادی بهینه تر کنند. آیا ممکن است به هدف نرسیم؟</a:t>
            </a:r>
          </a:p>
          <a:p>
            <a:pPr marL="0" indent="0" algn="r" rtl="1">
              <a:buNone/>
            </a:pPr>
            <a:r>
              <a:rPr lang="fa-IR" dirty="0"/>
              <a:t>با این حال برای مسائل بهینه سازی بسیار کاربرد دارد، </a:t>
            </a:r>
            <a:r>
              <a:rPr lang="fa-IR" dirty="0" smtClean="0"/>
              <a:t>زمانی‌ که </a:t>
            </a:r>
            <a:r>
              <a:rPr lang="fa-IR" dirty="0"/>
              <a:t>هدف را نمی‌‌دانیم و دنبال یافتن آن هستیم. مثلا رئیسِ یک شرکت به دنبال راه کاری برای افزایش سود شرکت هست. بهترین سود چه عددی است؟ نمی‌‌دانیم.</a:t>
            </a:r>
          </a:p>
          <a:p>
            <a:pPr marL="0" indent="0" algn="r" rtl="1">
              <a:buNone/>
            </a:pPr>
            <a:r>
              <a:rPr lang="fa-IR" dirty="0"/>
              <a:t>اصولاً در الگوریتم‌های جستجوی محلی یک تابع هدف داریم که بهتر بودن وضعیت را به ما می‌گوید. (مقدار خوب بودن گره)</a:t>
            </a:r>
          </a:p>
          <a:p>
            <a:pPr marL="0" indent="0">
              <a:buNone/>
            </a:pPr>
            <a:endParaRPr lang="en-US" dirty="0"/>
          </a:p>
        </p:txBody>
      </p:sp>
    </p:spTree>
    <p:extLst>
      <p:ext uri="{BB962C8B-B14F-4D97-AF65-F5344CB8AC3E}">
        <p14:creationId xmlns:p14="http://schemas.microsoft.com/office/powerpoint/2010/main" val="17206964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چطور می‌تونم یک تابع هیوریستیک خوب و دقیقتر انتخاب کنم؟</a:t>
            </a:r>
            <a:br>
              <a:rPr lang="fa-IR" dirty="0" smtClean="0"/>
            </a:br>
            <a:endParaRPr lang="en-MY" dirty="0"/>
          </a:p>
        </p:txBody>
      </p:sp>
      <p:sp>
        <p:nvSpPr>
          <p:cNvPr id="3" name="Content Placeholder 2"/>
          <p:cNvSpPr>
            <a:spLocks noGrp="1"/>
          </p:cNvSpPr>
          <p:nvPr>
            <p:ph idx="1"/>
          </p:nvPr>
        </p:nvSpPr>
        <p:spPr/>
        <p:txBody>
          <a:bodyPr>
            <a:normAutofit fontScale="92500"/>
          </a:bodyPr>
          <a:lstStyle/>
          <a:p>
            <a:pPr algn="r" rtl="1"/>
            <a:r>
              <a:rPr lang="fa-IR" dirty="0" smtClean="0"/>
              <a:t>اولا تابع هیوریستیک باید پذیرفتنی(قابل قبول) باشد یعنی‌ برای هر گره تخمینی کمتر از فاصله واقعی‌ آن گره تا هدف بزند</a:t>
            </a:r>
          </a:p>
          <a:p>
            <a:pPr algn="r" rtl="1"/>
            <a:r>
              <a:rPr lang="fa-IR" dirty="0" smtClean="0"/>
              <a:t>دوما بهترین تابع هیوریستیک آن است که تخمین دقیقتری داشته باشد، به عبارت دیگر تابع هوریستیک قابل قبولی که مقدار تخمینی آن نسبت به تمام توابع هیوریستیک دیگر بزرگتر باشد</a:t>
            </a:r>
            <a:endParaRPr lang="en-US" dirty="0" smtClean="0"/>
          </a:p>
          <a:p>
            <a:pPr algn="r" rtl="1"/>
            <a:r>
              <a:rPr lang="fa-IR" dirty="0" smtClean="0"/>
              <a:t>در مثال نقشه رمانی آیا هیوریستیک پذیرفتنی است؟ بله چون تمامی‌ هیوریستیک‌ها کمتر از فاصله واقعی‌ آنها تا هدف هستند، به عنوان  مثال به آراد توجه کنید!</a:t>
            </a:r>
          </a:p>
          <a:p>
            <a:pPr algn="r" rtl="1"/>
            <a:endParaRPr lang="fa-IR" dirty="0" smtClean="0"/>
          </a:p>
          <a:p>
            <a:pPr algn="r" rtl="1">
              <a:buNone/>
            </a:pPr>
            <a:endParaRPr lang="en-MY" dirty="0"/>
          </a:p>
        </p:txBody>
      </p:sp>
    </p:spTree>
    <p:extLst>
      <p:ext uri="{BB962C8B-B14F-4D97-AF65-F5344CB8AC3E}">
        <p14:creationId xmlns:p14="http://schemas.microsoft.com/office/powerpoint/2010/main" val="29418840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چطور می‌تونم یک تابع هیوریستیک خوب و دقیقتر انتخاب کنم؟</a:t>
            </a:r>
            <a:br>
              <a:rPr lang="fa-IR" dirty="0" smtClean="0"/>
            </a:br>
            <a:endParaRPr lang="en-MY" dirty="0"/>
          </a:p>
        </p:txBody>
      </p:sp>
      <p:sp>
        <p:nvSpPr>
          <p:cNvPr id="3" name="Content Placeholder 2"/>
          <p:cNvSpPr>
            <a:spLocks noGrp="1"/>
          </p:cNvSpPr>
          <p:nvPr>
            <p:ph idx="1"/>
          </p:nvPr>
        </p:nvSpPr>
        <p:spPr/>
        <p:txBody>
          <a:bodyPr/>
          <a:lstStyle/>
          <a:p>
            <a:pPr algn="r" rtl="1"/>
            <a:r>
              <a:rPr lang="fa-IR" dirty="0" smtClean="0"/>
              <a:t>انتخاب یک تابع هیوریستیک خوب برای هر مساله با مساله دیگر متفاوت است. به عنوان مثال برای مساله معمای ۸ دو تابع هیوریستیک بیان میکنیم!</a:t>
            </a:r>
          </a:p>
          <a:p>
            <a:pPr algn="r" rtl="1">
              <a:buNone/>
            </a:pPr>
            <a:r>
              <a:rPr lang="fa-IR" dirty="0" smtClean="0"/>
              <a:t>1)</a:t>
            </a:r>
            <a:r>
              <a:rPr lang="en-US" dirty="0" smtClean="0"/>
              <a:t> </a:t>
            </a:r>
            <a:r>
              <a:rPr lang="fa-IR" dirty="0" smtClean="0"/>
              <a:t>تعداد مربع هایی که در جای خود قرار ندارند بدون در نظر گرفتن مربع خالی‌  = </a:t>
            </a:r>
            <a:r>
              <a:rPr lang="en-US" dirty="0" smtClean="0"/>
              <a:t> H1()</a:t>
            </a:r>
            <a:r>
              <a:rPr lang="fa-IR" dirty="0" smtClean="0"/>
              <a:t> برای مثل زیر این مقدار برابر ۷ میشود</a:t>
            </a:r>
          </a:p>
          <a:p>
            <a:pPr algn="r" rtl="1">
              <a:buNone/>
            </a:pPr>
            <a:endParaRPr lang="en-MY" dirty="0"/>
          </a:p>
        </p:txBody>
      </p:sp>
      <p:graphicFrame>
        <p:nvGraphicFramePr>
          <p:cNvPr id="4" name="Table 3"/>
          <p:cNvGraphicFramePr>
            <a:graphicFrameLocks noGrp="1"/>
          </p:cNvGraphicFramePr>
          <p:nvPr/>
        </p:nvGraphicFramePr>
        <p:xfrm>
          <a:off x="685800" y="5105400"/>
          <a:ext cx="1752600" cy="1112520"/>
        </p:xfrm>
        <a:graphic>
          <a:graphicData uri="http://schemas.openxmlformats.org/drawingml/2006/table">
            <a:tbl>
              <a:tblPr bandRow="1">
                <a:tableStyleId>{5C22544A-7EE6-4342-B048-85BDC9FD1C3A}</a:tableStyleId>
              </a:tblPr>
              <a:tblGrid>
                <a:gridCol w="584200"/>
                <a:gridCol w="584200"/>
                <a:gridCol w="584200"/>
              </a:tblGrid>
              <a:tr h="370840">
                <a:tc>
                  <a:txBody>
                    <a:bodyPr/>
                    <a:lstStyle/>
                    <a:p>
                      <a:r>
                        <a:rPr lang="fa-IR" dirty="0" smtClean="0"/>
                        <a:t>7</a:t>
                      </a:r>
                      <a:endParaRPr lang="en-MY" dirty="0"/>
                    </a:p>
                  </a:txBody>
                  <a:tcPr/>
                </a:tc>
                <a:tc>
                  <a:txBody>
                    <a:bodyPr/>
                    <a:lstStyle/>
                    <a:p>
                      <a:r>
                        <a:rPr lang="fa-IR" dirty="0" smtClean="0"/>
                        <a:t>6</a:t>
                      </a:r>
                      <a:endParaRPr lang="en-MY" dirty="0"/>
                    </a:p>
                  </a:txBody>
                  <a:tcPr/>
                </a:tc>
                <a:tc>
                  <a:txBody>
                    <a:bodyPr/>
                    <a:lstStyle/>
                    <a:p>
                      <a:endParaRPr lang="en-MY" dirty="0"/>
                    </a:p>
                  </a:txBody>
                  <a:tcPr/>
                </a:tc>
              </a:tr>
              <a:tr h="370840">
                <a:tc>
                  <a:txBody>
                    <a:bodyPr/>
                    <a:lstStyle/>
                    <a:p>
                      <a:r>
                        <a:rPr lang="fa-IR" dirty="0" smtClean="0"/>
                        <a:t>4</a:t>
                      </a:r>
                      <a:endParaRPr lang="en-MY" dirty="0"/>
                    </a:p>
                  </a:txBody>
                  <a:tcPr/>
                </a:tc>
                <a:tc>
                  <a:txBody>
                    <a:bodyPr/>
                    <a:lstStyle/>
                    <a:p>
                      <a:r>
                        <a:rPr lang="fa-IR" dirty="0" smtClean="0"/>
                        <a:t>3</a:t>
                      </a:r>
                      <a:endParaRPr lang="en-MY" dirty="0"/>
                    </a:p>
                  </a:txBody>
                  <a:tcPr/>
                </a:tc>
                <a:tc>
                  <a:txBody>
                    <a:bodyPr/>
                    <a:lstStyle/>
                    <a:p>
                      <a:r>
                        <a:rPr lang="fa-IR" dirty="0" smtClean="0"/>
                        <a:t>1</a:t>
                      </a:r>
                      <a:endParaRPr lang="en-MY" dirty="0"/>
                    </a:p>
                  </a:txBody>
                  <a:tcPr/>
                </a:tc>
              </a:tr>
              <a:tr h="370840">
                <a:tc>
                  <a:txBody>
                    <a:bodyPr/>
                    <a:lstStyle/>
                    <a:p>
                      <a:r>
                        <a:rPr lang="fa-IR" dirty="0" smtClean="0"/>
                        <a:t>2</a:t>
                      </a:r>
                      <a:endParaRPr lang="en-MY" dirty="0"/>
                    </a:p>
                  </a:txBody>
                  <a:tcPr/>
                </a:tc>
                <a:tc>
                  <a:txBody>
                    <a:bodyPr/>
                    <a:lstStyle/>
                    <a:p>
                      <a:r>
                        <a:rPr lang="fa-IR" dirty="0" smtClean="0"/>
                        <a:t>5</a:t>
                      </a:r>
                      <a:endParaRPr lang="en-MY" dirty="0"/>
                    </a:p>
                  </a:txBody>
                  <a:tcPr/>
                </a:tc>
                <a:tc>
                  <a:txBody>
                    <a:bodyPr/>
                    <a:lstStyle/>
                    <a:p>
                      <a:r>
                        <a:rPr lang="fa-IR" dirty="0" smtClean="0"/>
                        <a:t>8</a:t>
                      </a:r>
                      <a:endParaRPr lang="en-MY" dirty="0"/>
                    </a:p>
                  </a:txBody>
                  <a:tcPr/>
                </a:tc>
              </a:tr>
            </a:tbl>
          </a:graphicData>
        </a:graphic>
      </p:graphicFrame>
      <p:graphicFrame>
        <p:nvGraphicFramePr>
          <p:cNvPr id="5" name="Table 4"/>
          <p:cNvGraphicFramePr>
            <a:graphicFrameLocks noGrp="1"/>
          </p:cNvGraphicFramePr>
          <p:nvPr/>
        </p:nvGraphicFramePr>
        <p:xfrm>
          <a:off x="3810000" y="5135880"/>
          <a:ext cx="1752600" cy="1112520"/>
        </p:xfrm>
        <a:graphic>
          <a:graphicData uri="http://schemas.openxmlformats.org/drawingml/2006/table">
            <a:tbl>
              <a:tblPr bandRow="1">
                <a:tableStyleId>{5C22544A-7EE6-4342-B048-85BDC9FD1C3A}</a:tableStyleId>
              </a:tblPr>
              <a:tblGrid>
                <a:gridCol w="584200"/>
                <a:gridCol w="584200"/>
                <a:gridCol w="584200"/>
              </a:tblGrid>
              <a:tr h="370840">
                <a:tc>
                  <a:txBody>
                    <a:bodyPr/>
                    <a:lstStyle/>
                    <a:p>
                      <a:r>
                        <a:rPr lang="fa-IR" dirty="0" smtClean="0"/>
                        <a:t>1</a:t>
                      </a:r>
                      <a:endParaRPr lang="en-MY" dirty="0"/>
                    </a:p>
                  </a:txBody>
                  <a:tcPr/>
                </a:tc>
                <a:tc>
                  <a:txBody>
                    <a:bodyPr/>
                    <a:lstStyle/>
                    <a:p>
                      <a:r>
                        <a:rPr lang="fa-IR" dirty="0" smtClean="0"/>
                        <a:t>2</a:t>
                      </a:r>
                      <a:endParaRPr lang="en-MY" dirty="0"/>
                    </a:p>
                  </a:txBody>
                  <a:tcPr/>
                </a:tc>
                <a:tc>
                  <a:txBody>
                    <a:bodyPr/>
                    <a:lstStyle/>
                    <a:p>
                      <a:r>
                        <a:rPr lang="fa-IR" dirty="0" smtClean="0"/>
                        <a:t>3</a:t>
                      </a:r>
                      <a:endParaRPr lang="en-MY" dirty="0"/>
                    </a:p>
                  </a:txBody>
                  <a:tcPr/>
                </a:tc>
              </a:tr>
              <a:tr h="370840">
                <a:tc>
                  <a:txBody>
                    <a:bodyPr/>
                    <a:lstStyle/>
                    <a:p>
                      <a:r>
                        <a:rPr lang="fa-IR" dirty="0" smtClean="0"/>
                        <a:t>4</a:t>
                      </a:r>
                      <a:endParaRPr lang="en-MY" dirty="0"/>
                    </a:p>
                  </a:txBody>
                  <a:tcPr/>
                </a:tc>
                <a:tc>
                  <a:txBody>
                    <a:bodyPr/>
                    <a:lstStyle/>
                    <a:p>
                      <a:r>
                        <a:rPr lang="fa-IR" dirty="0" smtClean="0"/>
                        <a:t>5</a:t>
                      </a:r>
                      <a:endParaRPr lang="en-MY" dirty="0"/>
                    </a:p>
                  </a:txBody>
                  <a:tcPr/>
                </a:tc>
                <a:tc>
                  <a:txBody>
                    <a:bodyPr/>
                    <a:lstStyle/>
                    <a:p>
                      <a:r>
                        <a:rPr lang="fa-IR" dirty="0" smtClean="0"/>
                        <a:t>6</a:t>
                      </a:r>
                      <a:endParaRPr lang="en-MY" dirty="0"/>
                    </a:p>
                  </a:txBody>
                  <a:tcPr/>
                </a:tc>
              </a:tr>
              <a:tr h="370840">
                <a:tc>
                  <a:txBody>
                    <a:bodyPr/>
                    <a:lstStyle/>
                    <a:p>
                      <a:r>
                        <a:rPr lang="fa-IR" dirty="0" smtClean="0"/>
                        <a:t>7</a:t>
                      </a:r>
                      <a:endParaRPr lang="en-MY" dirty="0"/>
                    </a:p>
                  </a:txBody>
                  <a:tcPr/>
                </a:tc>
                <a:tc>
                  <a:txBody>
                    <a:bodyPr/>
                    <a:lstStyle/>
                    <a:p>
                      <a:r>
                        <a:rPr lang="fa-IR" dirty="0" smtClean="0"/>
                        <a:t>8</a:t>
                      </a:r>
                      <a:endParaRPr lang="en-MY" dirty="0"/>
                    </a:p>
                  </a:txBody>
                  <a:tcPr/>
                </a:tc>
                <a:tc>
                  <a:txBody>
                    <a:bodyPr/>
                    <a:lstStyle/>
                    <a:p>
                      <a:endParaRPr lang="en-MY" dirty="0"/>
                    </a:p>
                  </a:txBody>
                  <a:tcPr/>
                </a:tc>
              </a:tr>
            </a:tbl>
          </a:graphicData>
        </a:graphic>
      </p:graphicFrame>
      <p:sp>
        <p:nvSpPr>
          <p:cNvPr id="6" name="Rectangle 5"/>
          <p:cNvSpPr/>
          <p:nvPr/>
        </p:nvSpPr>
        <p:spPr>
          <a:xfrm>
            <a:off x="4343400" y="4724400"/>
            <a:ext cx="4572000" cy="646331"/>
          </a:xfrm>
          <a:prstGeom prst="rect">
            <a:avLst/>
          </a:prstGeom>
        </p:spPr>
        <p:txBody>
          <a:bodyPr>
            <a:spAutoFit/>
          </a:bodyPr>
          <a:lstStyle/>
          <a:p>
            <a:pPr algn="r" rtl="1"/>
            <a:r>
              <a:rPr lang="fa-IR" dirty="0"/>
              <a:t>ادعا </a:t>
            </a:r>
            <a:r>
              <a:rPr lang="fa-IR" dirty="0" smtClean="0"/>
              <a:t>ی </a:t>
            </a:r>
            <a:r>
              <a:rPr lang="fa-IR" dirty="0"/>
              <a:t>ما این است که حد اقل بعد از ۷ حرکت به جواب میرسیم</a:t>
            </a:r>
            <a:endParaRPr lang="en-US" dirty="0"/>
          </a:p>
        </p:txBody>
      </p:sp>
    </p:spTree>
    <p:extLst>
      <p:ext uri="{BB962C8B-B14F-4D97-AF65-F5344CB8AC3E}">
        <p14:creationId xmlns:p14="http://schemas.microsoft.com/office/powerpoint/2010/main" val="42271723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چطور می‌تونم یک تابع هیوریستیک خوب و دقیقتر انتخاب کنم؟</a:t>
            </a:r>
            <a:br>
              <a:rPr lang="fa-IR" dirty="0" smtClean="0"/>
            </a:br>
            <a:endParaRPr lang="en-MY" dirty="0"/>
          </a:p>
        </p:txBody>
      </p:sp>
      <p:sp>
        <p:nvSpPr>
          <p:cNvPr id="3" name="Content Placeholder 2"/>
          <p:cNvSpPr>
            <a:spLocks noGrp="1"/>
          </p:cNvSpPr>
          <p:nvPr>
            <p:ph idx="1"/>
          </p:nvPr>
        </p:nvSpPr>
        <p:spPr/>
        <p:txBody>
          <a:bodyPr>
            <a:normAutofit fontScale="92500"/>
          </a:bodyPr>
          <a:lstStyle/>
          <a:p>
            <a:pPr algn="r" rtl="1"/>
            <a:r>
              <a:rPr lang="fa-IR" dirty="0" smtClean="0"/>
              <a:t>دومین تابع هیریستیک جمع تعداد حرکت افقی و عمودی هر مربع است برای اینکه به جای اصلی‌ خود منتقل شود، (این فاصله را فاصله منهتن نیز میگویند)</a:t>
            </a:r>
            <a:r>
              <a:rPr lang="en-US" dirty="0" smtClean="0"/>
              <a:t>H2 () =  </a:t>
            </a:r>
            <a:endParaRPr lang="fa-IR" dirty="0" smtClean="0"/>
          </a:p>
          <a:p>
            <a:pPr algn="r" rtl="1"/>
            <a:r>
              <a:rPr lang="fa-IR" dirty="0" smtClean="0"/>
              <a:t>این مقدار برای شکل قبل برابر با ۱۴ میشود</a:t>
            </a:r>
          </a:p>
          <a:p>
            <a:pPr algn="r" rtl="1">
              <a:buNone/>
            </a:pPr>
            <a:r>
              <a:rPr lang="en-US" dirty="0" smtClean="0"/>
              <a:t>H2 =3+3+2+0+1+2+2+1 =14 </a:t>
            </a:r>
            <a:endParaRPr lang="fa-IR" dirty="0" smtClean="0"/>
          </a:p>
          <a:p>
            <a:pPr algn="r" rtl="1">
              <a:buNone/>
            </a:pPr>
            <a:r>
              <a:rPr lang="fa-IR" dirty="0" smtClean="0"/>
              <a:t>از انجایی که هزینهٔ واقعی مسیر حتما از ۲۰ مرحله بیشتر است (میدانیم جواب عموما در عمق ۲۰ است</a:t>
            </a:r>
            <a:r>
              <a:rPr lang="en-US" dirty="0" smtClean="0"/>
              <a:t> </a:t>
            </a:r>
            <a:r>
              <a:rPr lang="fa-IR" dirty="0" smtClean="0"/>
              <a:t>معمولا هزینه واقع‌ای ۲۶ است) پس هر ۲ هیوریستیک پذیرفتنی هستند اما چون</a:t>
            </a:r>
            <a:r>
              <a:rPr lang="en-US" dirty="0" smtClean="0"/>
              <a:t>        h2 &gt; h1</a:t>
            </a:r>
            <a:r>
              <a:rPr lang="fa-IR" dirty="0" smtClean="0"/>
              <a:t> پس تخمین دقیقتری میزند و جواب بهینه تری میدهد</a:t>
            </a:r>
            <a:r>
              <a:rPr lang="en-US" dirty="0" smtClean="0"/>
              <a:t>.</a:t>
            </a:r>
            <a:endParaRPr lang="fa-IR" dirty="0" smtClean="0"/>
          </a:p>
          <a:p>
            <a:pPr algn="r" rtl="1">
              <a:buNone/>
            </a:pPr>
            <a:endParaRPr lang="en-MY" dirty="0"/>
          </a:p>
        </p:txBody>
      </p:sp>
      <p:sp>
        <p:nvSpPr>
          <p:cNvPr id="4" name="Rectangle 3"/>
          <p:cNvSpPr/>
          <p:nvPr/>
        </p:nvSpPr>
        <p:spPr>
          <a:xfrm>
            <a:off x="990600" y="3423145"/>
            <a:ext cx="2819400" cy="923330"/>
          </a:xfrm>
          <a:prstGeom prst="rect">
            <a:avLst/>
          </a:prstGeom>
        </p:spPr>
        <p:txBody>
          <a:bodyPr wrap="square">
            <a:spAutoFit/>
          </a:bodyPr>
          <a:lstStyle/>
          <a:p>
            <a:pPr algn="r" rtl="1"/>
            <a:r>
              <a:rPr lang="fa-IR" dirty="0">
                <a:solidFill>
                  <a:srgbClr val="005828"/>
                </a:solidFill>
              </a:rPr>
              <a:t>طبق این روش حد اقل بعد از ۱۴ حرکت به جواب میرسیم؛ کدام تخمین (هوریستیک) دقیق تر هست؟</a:t>
            </a:r>
          </a:p>
        </p:txBody>
      </p:sp>
    </p:spTree>
    <p:extLst>
      <p:ext uri="{BB962C8B-B14F-4D97-AF65-F5344CB8AC3E}">
        <p14:creationId xmlns:p14="http://schemas.microsoft.com/office/powerpoint/2010/main" val="10490721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t>جستجو</a:t>
            </a:r>
            <a:r>
              <a:rPr lang="en-MY" dirty="0" smtClean="0"/>
              <a:t>     A</a:t>
            </a:r>
            <a:r>
              <a:rPr lang="en-MY" baseline="30000" dirty="0" smtClean="0"/>
              <a:t>*</a:t>
            </a:r>
            <a:r>
              <a:rPr lang="en-MY" dirty="0" smtClean="0"/>
              <a:t> </a:t>
            </a:r>
            <a:endParaRPr lang="en-MY" dirty="0"/>
          </a:p>
        </p:txBody>
      </p:sp>
      <p:sp>
        <p:nvSpPr>
          <p:cNvPr id="3" name="Content Placeholder 2"/>
          <p:cNvSpPr>
            <a:spLocks noGrp="1"/>
          </p:cNvSpPr>
          <p:nvPr>
            <p:ph idx="1"/>
          </p:nvPr>
        </p:nvSpPr>
        <p:spPr/>
        <p:txBody>
          <a:bodyPr/>
          <a:lstStyle/>
          <a:p>
            <a:pPr algn="r" rtl="1"/>
            <a:r>
              <a:rPr lang="fa-IR" dirty="0" smtClean="0"/>
              <a:t>یک پیاده‌سازی دیگر از روش اولین بهترین است که برای هر گره تابع ارزیابی را به صورت </a:t>
            </a:r>
            <a:r>
              <a:rPr lang="en-MY" dirty="0" smtClean="0"/>
              <a:t> f(n)</a:t>
            </a:r>
            <a:r>
              <a:rPr lang="fa-IR" dirty="0" smtClean="0"/>
              <a:t>بیان می‌کند:</a:t>
            </a:r>
            <a:endParaRPr lang="en-MY" dirty="0" smtClean="0"/>
          </a:p>
          <a:p>
            <a:pPr algn="ctr" rtl="1">
              <a:buNone/>
            </a:pPr>
            <a:r>
              <a:rPr lang="en-MY" dirty="0" smtClean="0"/>
              <a:t>f(n) = g(n) + h(n)</a:t>
            </a:r>
          </a:p>
          <a:p>
            <a:pPr algn="r" rtl="1">
              <a:buNone/>
            </a:pPr>
            <a:r>
              <a:rPr lang="fa-IR" dirty="0" smtClean="0"/>
              <a:t>هزینه  رسیدن به گره </a:t>
            </a:r>
            <a:r>
              <a:rPr lang="en-MY" dirty="0" smtClean="0"/>
              <a:t>n</a:t>
            </a:r>
            <a:r>
              <a:rPr lang="fa-IR" dirty="0" smtClean="0"/>
              <a:t> از آغازین =</a:t>
            </a:r>
            <a:r>
              <a:rPr lang="en-MY" dirty="0" smtClean="0"/>
              <a:t>g(n) </a:t>
            </a:r>
            <a:endParaRPr lang="fa-IR" dirty="0" smtClean="0"/>
          </a:p>
          <a:p>
            <a:pPr algn="r" rtl="1">
              <a:buNone/>
            </a:pPr>
            <a:r>
              <a:rPr lang="fa-IR" dirty="0" smtClean="0"/>
              <a:t>تخمین فاصله </a:t>
            </a:r>
            <a:r>
              <a:rPr lang="en-MY" dirty="0" smtClean="0"/>
              <a:t> n</a:t>
            </a:r>
            <a:r>
              <a:rPr lang="fa-IR" dirty="0" smtClean="0"/>
              <a:t>تا هدف =</a:t>
            </a:r>
            <a:r>
              <a:rPr lang="en-MY" dirty="0" smtClean="0"/>
              <a:t>h(n) </a:t>
            </a:r>
            <a:endParaRPr lang="fa-IR" dirty="0" smtClean="0"/>
          </a:p>
          <a:p>
            <a:pPr algn="r" rtl="1">
              <a:buNone/>
            </a:pPr>
            <a:r>
              <a:rPr lang="fa-IR" dirty="0" smtClean="0"/>
              <a:t>در هر مرحله آن گره که کمترین مقدار</a:t>
            </a:r>
            <a:r>
              <a:rPr lang="en-MY" dirty="0" smtClean="0"/>
              <a:t>f</a:t>
            </a:r>
            <a:r>
              <a:rPr lang="fa-IR" dirty="0" smtClean="0"/>
              <a:t> را دارد بست داده میشود</a:t>
            </a:r>
            <a:r>
              <a:rPr lang="en-MY" dirty="0" smtClean="0"/>
              <a:t>.</a:t>
            </a:r>
            <a:endParaRPr lang="fa-IR"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5419</TotalTime>
  <Words>1655</Words>
  <Application>Microsoft Office PowerPoint</Application>
  <PresentationFormat>On-screen Show (4:3)</PresentationFormat>
  <Paragraphs>282</Paragraphs>
  <Slides>56</Slides>
  <Notes>1</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Office Theme</vt:lpstr>
      <vt:lpstr>فصل ۴  جستجو و کاوش آگاهانه  </vt:lpstr>
      <vt:lpstr>مقدمه‌ای بر جستجو‌های آگاهانه </vt:lpstr>
      <vt:lpstr>نقش رومانی به همراه تابع هوریستیک اش </vt:lpstr>
      <vt:lpstr>درخت جستجو با استفاده از تابع هوریستیک </vt:lpstr>
      <vt:lpstr>بررسی الگوریتم حریصانه </vt:lpstr>
      <vt:lpstr>چطور می‌تونم یک تابع هیوریستیک خوب و دقیقتر انتخاب کنم؟ </vt:lpstr>
      <vt:lpstr>چطور می‌تونم یک تابع هیوریستیک خوب و دقیقتر انتخاب کنم؟ </vt:lpstr>
      <vt:lpstr>چطور می‌تونم یک تابع هیوریستیک خوب و دقیقتر انتخاب کنم؟ </vt:lpstr>
      <vt:lpstr>جستجو     A* </vt:lpstr>
      <vt:lpstr>جستجو     A* </vt:lpstr>
      <vt:lpstr>خودتان مقایسه کنید کدام بهینه است؟ </vt:lpstr>
      <vt:lpstr>دقت!</vt:lpstr>
      <vt:lpstr>قابل قبول بودن یا پذیرفتنی بودن </vt:lpstr>
      <vt:lpstr>یکنوا یا سازگار بودن </vt:lpstr>
      <vt:lpstr>A*یک تحلیل برای اثبات بهینه بودن</vt:lpstr>
      <vt:lpstr>یک نکته مهم</vt:lpstr>
      <vt:lpstr>A*</vt:lpstr>
      <vt:lpstr> مثال ۱</vt:lpstr>
      <vt:lpstr>تحلیل مساله</vt:lpstr>
      <vt:lpstr> مثال ۲ </vt:lpstr>
      <vt:lpstr>تحلیل مساله</vt:lpstr>
      <vt:lpstr>IDA*</vt:lpstr>
      <vt:lpstr>IDA*</vt:lpstr>
      <vt:lpstr>IDA*</vt:lpstr>
      <vt:lpstr>RBFS</vt:lpstr>
      <vt:lpstr>RBFS</vt:lpstr>
      <vt:lpstr>RBFS</vt:lpstr>
      <vt:lpstr>SMA*</vt:lpstr>
      <vt:lpstr>SMA* ویژگیهای </vt:lpstr>
      <vt:lpstr>SMA*</vt:lpstr>
      <vt:lpstr>SMA*پیمایش</vt:lpstr>
      <vt:lpstr>SMA*پیمایش</vt:lpstr>
      <vt:lpstr>SMA* ویژگیهای </vt:lpstr>
      <vt:lpstr>مثال هایی از فصل ۳ </vt:lpstr>
      <vt:lpstr>مثال هایی از فصل ۳ </vt:lpstr>
      <vt:lpstr>A*</vt:lpstr>
      <vt:lpstr>فاکتور انشعاب موثر</vt:lpstr>
      <vt:lpstr>فاکتور انشعاب موثر</vt:lpstr>
      <vt:lpstr>تسلط  = برتری  </vt:lpstr>
      <vt:lpstr>مقایسهA*  وIDS    بر حسب تعداد نود شمارش شده </vt:lpstr>
      <vt:lpstr>PowerPoint Presentation</vt:lpstr>
      <vt:lpstr>الگوریتم‌های جستجو محلی</vt:lpstr>
      <vt:lpstr>الگوریتم‌های جستجو محلی</vt:lpstr>
      <vt:lpstr>جستجو تپه نوردی </vt:lpstr>
      <vt:lpstr>جستجو تپه نوردی </vt:lpstr>
      <vt:lpstr>جستجو تپه نوردی </vt:lpstr>
      <vt:lpstr>الگوریتم کلی‌ تپه نوردی</vt:lpstr>
      <vt:lpstr>PowerPoint Presentation</vt:lpstr>
      <vt:lpstr>تپه نوردی تصادفی</vt:lpstr>
      <vt:lpstr>تپه نوردی تصادفی</vt:lpstr>
      <vt:lpstr>تپه نوردی اولین انتخاب </vt:lpstr>
      <vt:lpstr>تپه نوردی اولین انتخاب </vt:lpstr>
      <vt:lpstr>تپه  نوردی با شروع مجدد تصادفی </vt:lpstr>
      <vt:lpstr>تپه  نوردی با شروع مجدد تصادفی </vt:lpstr>
      <vt:lpstr>تپه  نوردی با شروع مجدد تصادفی </vt:lpstr>
      <vt:lpstr>نتیجه گیری</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ادامه فصل ۴  جستجو و کاوش آگاهانه  </dc:title>
  <dc:creator>Kamyar</dc:creator>
  <cp:lastModifiedBy>Kamyar</cp:lastModifiedBy>
  <cp:revision>187</cp:revision>
  <dcterms:created xsi:type="dcterms:W3CDTF">2006-08-16T00:00:00Z</dcterms:created>
  <dcterms:modified xsi:type="dcterms:W3CDTF">2012-09-05T23:37:59Z</dcterms:modified>
</cp:coreProperties>
</file>